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63" r:id="rId3"/>
  </p:sldMasterIdLst>
  <p:notesMasterIdLst>
    <p:notesMasterId r:id="rId37"/>
  </p:notesMasterIdLst>
  <p:sldIdLst>
    <p:sldId id="257" r:id="rId4"/>
    <p:sldId id="308" r:id="rId5"/>
    <p:sldId id="283" r:id="rId6"/>
    <p:sldId id="260" r:id="rId7"/>
    <p:sldId id="261" r:id="rId8"/>
    <p:sldId id="294" r:id="rId9"/>
    <p:sldId id="295" r:id="rId10"/>
    <p:sldId id="284" r:id="rId11"/>
    <p:sldId id="276" r:id="rId12"/>
    <p:sldId id="285" r:id="rId13"/>
    <p:sldId id="272" r:id="rId14"/>
    <p:sldId id="293" r:id="rId15"/>
    <p:sldId id="273" r:id="rId16"/>
    <p:sldId id="278" r:id="rId17"/>
    <p:sldId id="277" r:id="rId18"/>
    <p:sldId id="307" r:id="rId19"/>
    <p:sldId id="281" r:id="rId20"/>
    <p:sldId id="297" r:id="rId21"/>
    <p:sldId id="298" r:id="rId22"/>
    <p:sldId id="300" r:id="rId23"/>
    <p:sldId id="301" r:id="rId24"/>
    <p:sldId id="299" r:id="rId25"/>
    <p:sldId id="302" r:id="rId26"/>
    <p:sldId id="279" r:id="rId27"/>
    <p:sldId id="303" r:id="rId28"/>
    <p:sldId id="304" r:id="rId29"/>
    <p:sldId id="305" r:id="rId30"/>
    <p:sldId id="306" r:id="rId31"/>
    <p:sldId id="292" r:id="rId32"/>
    <p:sldId id="274" r:id="rId33"/>
    <p:sldId id="289" r:id="rId34"/>
    <p:sldId id="290" r:id="rId35"/>
    <p:sldId id="30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31190140292499"/>
          <c:y val="1.6836195965366899E-2"/>
          <c:w val="0.608092863488507"/>
          <c:h val="0.938267281460321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08644542238104E-2"/>
          <c:y val="0.150385674827655"/>
          <c:w val="0.89568680753763297"/>
          <c:h val="0.74736713490587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Activity Engagement</c:v>
                </c:pt>
                <c:pt idx="1">
                  <c:v>Willingness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4.96</c:v>
                </c:pt>
                <c:pt idx="1">
                  <c:v>5.56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Activity Engagement</c:v>
                </c:pt>
                <c:pt idx="1">
                  <c:v>Willingness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6.14</c:v>
                </c:pt>
                <c:pt idx="1">
                  <c:v>6.2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Activity Engagement</c:v>
                </c:pt>
                <c:pt idx="1">
                  <c:v>Willingness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</c:v>
                </c:pt>
                <c:pt idx="1">
                  <c:v>6.44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47808"/>
        <c:axId val="41865984"/>
      </c:barChart>
      <c:catAx>
        <c:axId val="4184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41865984"/>
        <c:crosses val="autoZero"/>
        <c:auto val="1"/>
        <c:lblAlgn val="ctr"/>
        <c:lblOffset val="100"/>
        <c:noMultiLvlLbl val="0"/>
      </c:catAx>
      <c:valAx>
        <c:axId val="41865984"/>
        <c:scaling>
          <c:orientation val="minMax"/>
          <c:max val="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4780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08644542238104E-2"/>
          <c:y val="0.150385674827655"/>
          <c:w val="0.89568680753763297"/>
          <c:h val="0.74736713490587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Activity Engagement</c:v>
                </c:pt>
                <c:pt idx="1">
                  <c:v>Willingness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5.44</c:v>
                </c:pt>
                <c:pt idx="1">
                  <c:v>5.75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Activity Engagement</c:v>
                </c:pt>
                <c:pt idx="1">
                  <c:v>Willingness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6.91</c:v>
                </c:pt>
                <c:pt idx="1">
                  <c:v>6.49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Activity Engagement</c:v>
                </c:pt>
                <c:pt idx="1">
                  <c:v>Willingness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7.58</c:v>
                </c:pt>
                <c:pt idx="1">
                  <c:v>7.52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338496"/>
        <c:axId val="75340032"/>
      </c:barChart>
      <c:catAx>
        <c:axId val="75338496"/>
        <c:scaling>
          <c:orientation val="minMax"/>
        </c:scaling>
        <c:delete val="0"/>
        <c:axPos val="b"/>
        <c:majorTickMark val="out"/>
        <c:minorTickMark val="none"/>
        <c:tickLblPos val="nextTo"/>
        <c:crossAx val="75340032"/>
        <c:crosses val="autoZero"/>
        <c:auto val="1"/>
        <c:lblAlgn val="ctr"/>
        <c:lblOffset val="100"/>
        <c:noMultiLvlLbl val="0"/>
      </c:catAx>
      <c:valAx>
        <c:axId val="75340032"/>
        <c:scaling>
          <c:orientation val="minMax"/>
          <c:max val="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33849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08644542238104E-2"/>
          <c:y val="0.150385674827655"/>
          <c:w val="0.89568680753763297"/>
          <c:h val="0.74736713490587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Activity Engagement</c:v>
                </c:pt>
                <c:pt idx="1">
                  <c:v>Willingness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5.67</c:v>
                </c:pt>
                <c:pt idx="1">
                  <c:v>6.1199999999999992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Activity Engagement</c:v>
                </c:pt>
                <c:pt idx="1">
                  <c:v>Willingness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6.91</c:v>
                </c:pt>
                <c:pt idx="1">
                  <c:v>6.63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Activity Engagement</c:v>
                </c:pt>
                <c:pt idx="1">
                  <c:v>Willingness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7.58</c:v>
                </c:pt>
                <c:pt idx="1">
                  <c:v>7.39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368704"/>
        <c:axId val="75390976"/>
      </c:barChart>
      <c:catAx>
        <c:axId val="75368704"/>
        <c:scaling>
          <c:orientation val="minMax"/>
        </c:scaling>
        <c:delete val="0"/>
        <c:axPos val="b"/>
        <c:majorTickMark val="out"/>
        <c:minorTickMark val="none"/>
        <c:tickLblPos val="nextTo"/>
        <c:crossAx val="75390976"/>
        <c:crosses val="autoZero"/>
        <c:auto val="1"/>
        <c:lblAlgn val="ctr"/>
        <c:lblOffset val="100"/>
        <c:noMultiLvlLbl val="0"/>
      </c:catAx>
      <c:valAx>
        <c:axId val="75390976"/>
        <c:scaling>
          <c:orientation val="minMax"/>
          <c:max val="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36870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Activity Engagement</c:v>
                </c:pt>
                <c:pt idx="1">
                  <c:v>Willingness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58.7</c:v>
                </c:pt>
                <c:pt idx="1">
                  <c:v>45.9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Activity Engagement</c:v>
                </c:pt>
                <c:pt idx="1">
                  <c:v>Willingness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40.57</c:v>
                </c:pt>
                <c:pt idx="1">
                  <c:v>46.8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Activity Engagement</c:v>
                </c:pt>
                <c:pt idx="1">
                  <c:v>Willingness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30.75</c:v>
                </c:pt>
                <c:pt idx="1">
                  <c:v>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423744"/>
        <c:axId val="75425280"/>
      </c:barChart>
      <c:catAx>
        <c:axId val="75423744"/>
        <c:scaling>
          <c:orientation val="minMax"/>
        </c:scaling>
        <c:delete val="0"/>
        <c:axPos val="b"/>
        <c:majorTickMark val="out"/>
        <c:minorTickMark val="none"/>
        <c:tickLblPos val="nextTo"/>
        <c:crossAx val="75425280"/>
        <c:crosses val="autoZero"/>
        <c:auto val="1"/>
        <c:lblAlgn val="ctr"/>
        <c:lblOffset val="100"/>
        <c:noMultiLvlLbl val="0"/>
      </c:catAx>
      <c:valAx>
        <c:axId val="7542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42374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5.6</c:v>
                </c:pt>
                <c:pt idx="1">
                  <c:v>3.2</c:v>
                </c:pt>
                <c:pt idx="2">
                  <c:v>9.8000000000000007</c:v>
                </c:pt>
                <c:pt idx="3">
                  <c:v>15.5</c:v>
                </c:pt>
                <c:pt idx="4">
                  <c:v>15.9</c:v>
                </c:pt>
                <c:pt idx="5">
                  <c:v>15.5</c:v>
                </c:pt>
                <c:pt idx="6">
                  <c:v>10.8</c:v>
                </c:pt>
                <c:pt idx="7">
                  <c:v>10.3</c:v>
                </c:pt>
                <c:pt idx="8">
                  <c:v>6.5</c:v>
                </c:pt>
                <c:pt idx="9">
                  <c:v>4.7</c:v>
                </c:pt>
                <c:pt idx="10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86688"/>
        <c:axId val="41588224"/>
      </c:barChart>
      <c:catAx>
        <c:axId val="4158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588224"/>
        <c:crosses val="autoZero"/>
        <c:auto val="1"/>
        <c:lblAlgn val="ctr"/>
        <c:lblOffset val="100"/>
        <c:noMultiLvlLbl val="0"/>
      </c:catAx>
      <c:valAx>
        <c:axId val="41588224"/>
        <c:scaling>
          <c:orientation val="minMax"/>
          <c:max val="2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586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Total Perceived Disability Score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37.97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Total Perceived Disability Score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24.67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06560"/>
        <c:axId val="41908096"/>
      </c:barChart>
      <c:catAx>
        <c:axId val="41906560"/>
        <c:scaling>
          <c:orientation val="minMax"/>
        </c:scaling>
        <c:delete val="0"/>
        <c:axPos val="b"/>
        <c:majorTickMark val="out"/>
        <c:minorTickMark val="none"/>
        <c:tickLblPos val="nextTo"/>
        <c:crossAx val="41908096"/>
        <c:crosses val="autoZero"/>
        <c:auto val="1"/>
        <c:lblAlgn val="ctr"/>
        <c:lblOffset val="100"/>
        <c:noMultiLvlLbl val="0"/>
      </c:catAx>
      <c:valAx>
        <c:axId val="41908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90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AAQ Scores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20.149999999999999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AAQ Scores 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16.93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911104"/>
        <c:axId val="74916992"/>
      </c:barChart>
      <c:catAx>
        <c:axId val="74911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4916992"/>
        <c:crosses val="autoZero"/>
        <c:auto val="1"/>
        <c:lblAlgn val="ctr"/>
        <c:lblOffset val="100"/>
        <c:noMultiLvlLbl val="0"/>
      </c:catAx>
      <c:valAx>
        <c:axId val="7491699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91110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PANAS Negative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21.37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PANAS Negative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18.34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968448"/>
        <c:axId val="74970240"/>
      </c:barChart>
      <c:catAx>
        <c:axId val="74968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4970240"/>
        <c:crosses val="autoZero"/>
        <c:auto val="1"/>
        <c:lblAlgn val="ctr"/>
        <c:lblOffset val="100"/>
        <c:noMultiLvlLbl val="0"/>
      </c:catAx>
      <c:valAx>
        <c:axId val="7497024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96844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MAAS Scores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MAAS Scores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31104"/>
        <c:axId val="41694336"/>
      </c:barChart>
      <c:catAx>
        <c:axId val="41631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1694336"/>
        <c:crosses val="autoZero"/>
        <c:auto val="1"/>
        <c:lblAlgn val="ctr"/>
        <c:lblOffset val="100"/>
        <c:noMultiLvlLbl val="0"/>
      </c:catAx>
      <c:valAx>
        <c:axId val="41694336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63110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PANAS Positive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26.96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PANAS Positive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29.76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33504"/>
        <c:axId val="41735296"/>
      </c:barChart>
      <c:catAx>
        <c:axId val="4173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1735296"/>
        <c:crosses val="autoZero"/>
        <c:auto val="1"/>
        <c:lblAlgn val="ctr"/>
        <c:lblOffset val="100"/>
        <c:noMultiLvlLbl val="0"/>
      </c:catAx>
      <c:valAx>
        <c:axId val="4173529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73350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Activity Engagement</c:v>
                </c:pt>
                <c:pt idx="1">
                  <c:v>Willingness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33.880000000000003</c:v>
                </c:pt>
                <c:pt idx="1">
                  <c:v>23.19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Activity Engagement</c:v>
                </c:pt>
                <c:pt idx="1">
                  <c:v>Willingness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40.82</c:v>
                </c:pt>
                <c:pt idx="1">
                  <c:v>25.54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62176"/>
        <c:axId val="41768064"/>
      </c:barChart>
      <c:catAx>
        <c:axId val="41762176"/>
        <c:scaling>
          <c:orientation val="minMax"/>
        </c:scaling>
        <c:delete val="0"/>
        <c:axPos val="b"/>
        <c:majorTickMark val="out"/>
        <c:minorTickMark val="none"/>
        <c:tickLblPos val="nextTo"/>
        <c:crossAx val="41768064"/>
        <c:crosses val="autoZero"/>
        <c:auto val="1"/>
        <c:lblAlgn val="ctr"/>
        <c:lblOffset val="100"/>
        <c:noMultiLvlLbl val="0"/>
      </c:catAx>
      <c:valAx>
        <c:axId val="41768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7621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Activity Engagement</c:v>
                </c:pt>
                <c:pt idx="1">
                  <c:v>Willingness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29.77</c:v>
                </c:pt>
                <c:pt idx="1">
                  <c:v>33.090000000000003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Activity Engagement</c:v>
                </c:pt>
                <c:pt idx="1">
                  <c:v>Willingness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38.409999999999997</c:v>
                </c:pt>
                <c:pt idx="1">
                  <c:v>37.090000000000003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Activity Engagement</c:v>
                </c:pt>
                <c:pt idx="1">
                  <c:v>Willingness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44.7</c:v>
                </c:pt>
                <c:pt idx="1">
                  <c:v>42.69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281920"/>
        <c:axId val="75283456"/>
      </c:barChart>
      <c:catAx>
        <c:axId val="75281920"/>
        <c:scaling>
          <c:orientation val="minMax"/>
        </c:scaling>
        <c:delete val="0"/>
        <c:axPos val="b"/>
        <c:majorTickMark val="out"/>
        <c:minorTickMark val="none"/>
        <c:tickLblPos val="nextTo"/>
        <c:crossAx val="75283456"/>
        <c:crosses val="autoZero"/>
        <c:auto val="1"/>
        <c:lblAlgn val="ctr"/>
        <c:lblOffset val="100"/>
        <c:noMultiLvlLbl val="0"/>
      </c:catAx>
      <c:valAx>
        <c:axId val="7528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28192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0.21823</cdr:x>
      <cdr:y>0.47141</cdr:y>
    </cdr:from>
    <cdr:to>
      <cdr:x>0.43646</cdr:x>
      <cdr:y>0.74079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0" y="2133600"/>
          <a:ext cx="15240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</a:t>
          </a:r>
        </a:p>
        <a:p xmlns:a="http://schemas.openxmlformats.org/drawingml/2006/main">
          <a:pPr algn="ctr"/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72%</a:t>
          </a:r>
        </a:p>
        <a:p xmlns:a="http://schemas.openxmlformats.org/drawingml/2006/main">
          <a:pPr algn="ctr"/>
          <a:r>
            <a:rPr lang="en-US" sz="2000" dirty="0" smtClean="0">
              <a:solidFill>
                <a:schemeClr val="tx1"/>
              </a:solidFill>
            </a:rPr>
            <a:t>(n=281)</a:t>
          </a:r>
          <a:endParaRPr lang="en-US" sz="2400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endParaRPr lang="en-US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0.57445</cdr:x>
      <cdr:y>0.20203</cdr:y>
    </cdr:from>
    <cdr:to>
      <cdr:x>0.72721</cdr:x>
      <cdr:y>0.45458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11612" y="914400"/>
          <a:ext cx="10668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</a:rPr>
            <a:t>No</a:t>
          </a:r>
        </a:p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</a:rPr>
            <a:t>28%</a:t>
          </a:r>
        </a:p>
        <a:p xmlns:a="http://schemas.openxmlformats.org/drawingml/2006/main">
          <a:pPr algn="ctr"/>
          <a:r>
            <a:rPr lang="en-US" sz="1800" dirty="0" smtClean="0">
              <a:solidFill>
                <a:schemeClr val="bg1"/>
              </a:solidFill>
            </a:rPr>
            <a:t>(n=109)</a:t>
          </a:r>
          <a:endParaRPr lang="en-US" sz="2000" dirty="0">
            <a:solidFill>
              <a:schemeClr val="bg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0.13799</cdr:x>
      <cdr:y>0.3704</cdr:y>
    </cdr:from>
    <cdr:to>
      <cdr:x>0.26893</cdr:x>
      <cdr:y>0.57243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3612" y="1676400"/>
          <a:ext cx="914408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i="1" dirty="0" smtClean="0"/>
            <a:t>p</a:t>
          </a:r>
          <a:r>
            <a:rPr lang="en-US" sz="1400" b="1" dirty="0" smtClean="0"/>
            <a:t>&lt;.001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0.57445</cdr:x>
      <cdr:y>0.3704</cdr:y>
    </cdr:from>
    <cdr:to>
      <cdr:x>0.70539</cdr:x>
      <cdr:y>0.57243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11612" y="1676400"/>
          <a:ext cx="914408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1" dirty="0"/>
            <a:t>p</a:t>
          </a:r>
          <a:r>
            <a:rPr lang="en-US" sz="1400" b="1" i="1" dirty="0" smtClean="0"/>
            <a:t> &lt;.005</a:t>
          </a:r>
          <a:endParaRPr lang="en-US" sz="11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0.13799</cdr:x>
      <cdr:y>0.3704</cdr:y>
    </cdr:from>
    <cdr:to>
      <cdr:x>0.26893</cdr:x>
      <cdr:y>0.57243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3612" y="1676400"/>
          <a:ext cx="914408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i="1" dirty="0" smtClean="0"/>
            <a:t>p</a:t>
          </a:r>
          <a:r>
            <a:rPr lang="en-US" sz="1400" b="1" dirty="0" smtClean="0"/>
            <a:t>&lt;.001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0.57445</cdr:x>
      <cdr:y>0.3704</cdr:y>
    </cdr:from>
    <cdr:to>
      <cdr:x>0.70539</cdr:x>
      <cdr:y>0.57243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11612" y="1676400"/>
          <a:ext cx="914408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1" dirty="0"/>
            <a:t>p</a:t>
          </a:r>
          <a:r>
            <a:rPr lang="en-US" sz="1400" b="1" i="1" dirty="0" smtClean="0"/>
            <a:t> </a:t>
          </a:r>
          <a:r>
            <a:rPr lang="en-US" sz="1400" b="1" i="1" dirty="0"/>
            <a:t>=</a:t>
          </a:r>
          <a:r>
            <a:rPr lang="en-US" sz="1400" b="1" i="1" dirty="0" smtClean="0"/>
            <a:t>.003</a:t>
          </a:r>
          <a:endParaRPr lang="en-US" sz="11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0.29075</cdr:x>
      <cdr:y>0.35356</cdr:y>
    </cdr:from>
    <cdr:to>
      <cdr:x>0.42169</cdr:x>
      <cdr:y>0.55559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0412" y="1600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i="1" dirty="0" smtClean="0"/>
            <a:t>p</a:t>
          </a:r>
          <a:r>
            <a:rPr lang="en-US" sz="1400" b="1" dirty="0" smtClean="0"/>
            <a:t>&lt;.001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0.7163</cdr:x>
      <cdr:y>0.28622</cdr:y>
    </cdr:from>
    <cdr:to>
      <cdr:x>0.84724</cdr:x>
      <cdr:y>0.48825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02212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ns</a:t>
          </a:r>
          <a:endParaRPr lang="en-US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0.56354</cdr:x>
      <cdr:y>0.25254</cdr:y>
    </cdr:from>
    <cdr:to>
      <cdr:x>0.69448</cdr:x>
      <cdr:y>0.45458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35412" y="1143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i="1" dirty="0" smtClean="0"/>
            <a:t>p</a:t>
          </a:r>
          <a:r>
            <a:rPr lang="en-US" sz="1400" b="1" dirty="0" smtClean="0"/>
            <a:t>&lt;.001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0.34531</cdr:x>
      <cdr:y>0.38723</cdr:y>
    </cdr:from>
    <cdr:to>
      <cdr:x>0.47624</cdr:x>
      <cdr:y>0.58927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11412" y="1752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</a:t>
          </a:r>
          <a:endParaRPr lang="en-US" sz="11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0.61809</cdr:x>
      <cdr:y>0.55559</cdr:y>
    </cdr:from>
    <cdr:to>
      <cdr:x>0.74903</cdr:x>
      <cdr:y>0.75763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16412" y="2514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0.42169</cdr:x>
      <cdr:y>0.1852</cdr:y>
    </cdr:from>
    <cdr:to>
      <cdr:x>0.59627</cdr:x>
      <cdr:y>0.38723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44812" y="838200"/>
          <a:ext cx="1219170" cy="914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i="1" dirty="0"/>
            <a:t>p</a:t>
          </a:r>
          <a:r>
            <a:rPr lang="en-US" sz="1600" b="1" dirty="0" smtClean="0"/>
            <a:t> = .007</a:t>
          </a:r>
          <a:endParaRPr lang="en-US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0.42169</cdr:x>
      <cdr:y>0.16836</cdr:y>
    </cdr:from>
    <cdr:to>
      <cdr:x>0.59627</cdr:x>
      <cdr:y>0.37039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44812" y="762000"/>
          <a:ext cx="1219164" cy="914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i="1" dirty="0"/>
            <a:t>p</a:t>
          </a:r>
          <a:r>
            <a:rPr lang="en-US" sz="1600" b="1" dirty="0" smtClean="0"/>
            <a:t> = .003</a:t>
          </a:r>
          <a:endParaRPr lang="en-US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0.4326</cdr:x>
      <cdr:y>0.15153</cdr:y>
    </cdr:from>
    <cdr:to>
      <cdr:x>0.56354</cdr:x>
      <cdr:y>0.35356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1012" y="685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i="1" dirty="0"/>
            <a:t>p</a:t>
          </a:r>
          <a:r>
            <a:rPr lang="en-US" sz="1600" b="1" dirty="0" smtClean="0"/>
            <a:t> = .001</a:t>
          </a:r>
          <a:endParaRPr lang="en-US" sz="16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0.42169</cdr:x>
      <cdr:y>0.16836</cdr:y>
    </cdr:from>
    <cdr:to>
      <cdr:x>0.59627</cdr:x>
      <cdr:y>0.37039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44812" y="762000"/>
          <a:ext cx="1219164" cy="914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i="1" dirty="0"/>
            <a:t>p</a:t>
          </a:r>
          <a:r>
            <a:rPr lang="en-US" sz="1600" b="1" dirty="0" smtClean="0"/>
            <a:t> = .01</a:t>
          </a:r>
          <a:endParaRPr lang="en-US" sz="16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0.61809</cdr:x>
      <cdr:y>0.28622</cdr:y>
    </cdr:from>
    <cdr:to>
      <cdr:x>0.74903</cdr:x>
      <cdr:y>0.48825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16412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0.61809</cdr:x>
      <cdr:y>0.30305</cdr:y>
    </cdr:from>
    <cdr:to>
      <cdr:x>0.74903</cdr:x>
      <cdr:y>0.50509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16412" y="1371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i="1" dirty="0"/>
            <a:t>p</a:t>
          </a:r>
          <a:r>
            <a:rPr lang="en-US" sz="1600" b="1" dirty="0" smtClean="0"/>
            <a:t> &lt; .05</a:t>
          </a:r>
          <a:endParaRPr lang="en-US" sz="12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0.15981</cdr:x>
      <cdr:y>0.21887</cdr:y>
    </cdr:from>
    <cdr:to>
      <cdr:x>0.29075</cdr:x>
      <cdr:y>0.4209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6012" y="990600"/>
          <a:ext cx="914408" cy="914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i="1" dirty="0" smtClean="0"/>
            <a:t>p</a:t>
          </a:r>
          <a:r>
            <a:rPr lang="en-US" sz="1400" b="1" dirty="0" smtClean="0"/>
            <a:t>&lt;.001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0.59627</cdr:x>
      <cdr:y>0.21887</cdr:y>
    </cdr:from>
    <cdr:to>
      <cdr:x>0.72721</cdr:x>
      <cdr:y>0.4209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164012" y="990600"/>
          <a:ext cx="914408" cy="914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1" dirty="0" smtClean="0"/>
            <a:t>p</a:t>
          </a:r>
          <a:r>
            <a:rPr lang="en-US" sz="1400" b="1" dirty="0" smtClean="0"/>
            <a:t>&lt;.001</a:t>
          </a:r>
          <a:endParaRPr lang="en-US" sz="11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0.15981</cdr:x>
      <cdr:y>0.3704</cdr:y>
    </cdr:from>
    <cdr:to>
      <cdr:x>0.29075</cdr:x>
      <cdr:y>0.57243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6012" y="1676400"/>
          <a:ext cx="914408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i="1" dirty="0" smtClean="0"/>
            <a:t>p</a:t>
          </a:r>
          <a:r>
            <a:rPr lang="en-US" sz="1400" b="1" dirty="0" smtClean="0"/>
            <a:t>&lt;.001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0.61809</cdr:x>
      <cdr:y>0.3704</cdr:y>
    </cdr:from>
    <cdr:to>
      <cdr:x>0.74903</cdr:x>
      <cdr:y>0.57243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316412" y="1676400"/>
          <a:ext cx="914408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1" dirty="0" smtClean="0"/>
            <a:t>ns</a:t>
          </a:r>
          <a:endParaRPr lang="en-US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77B1E-9B1C-49F7-869C-BB7FA2676D1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EC0A6-899B-4EF2-86F5-D58CE533E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7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???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F00A45-5A93-4214-802B-5D22D6A84AE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9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AF9B-741A-476D-AA89-ECE675B7A790}" type="datetime1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A7EF-A474-4E24-917D-6C06A7E60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0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3B66-58E4-4EA1-8FA9-3A51B394ACE3}" type="datetime1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08E58-5FDE-4FFD-A5FF-E92A8C46D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8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6ED1B-CB13-40ED-AF41-2F0A37B90AA9}" type="datetime1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A079-EBF7-49B3-93B4-31C7EB282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7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3F97-8A28-40A5-8290-78CD9407D847}" type="datetime1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473AE-3E8B-49A5-A97B-C5E6BEEE1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2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84149"/>
            <a:ext cx="5486400" cy="334342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67D34-D772-4EB7-BE53-983B1C263C45}" type="datetime1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83525-36CB-44EC-B6EC-01BDEC2EA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98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9138" y="2130425"/>
            <a:ext cx="6709062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9138" y="3886200"/>
            <a:ext cx="602326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B4EC32-AFC8-4043-9DEB-10277647302C}" type="datetime1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0253F"/>
                </a:solidFill>
              </a:defRPr>
            </a:lvl1pPr>
          </a:lstStyle>
          <a:p>
            <a:pPr>
              <a:defRPr/>
            </a:pPr>
            <a:fld id="{15C219B6-DD6E-476A-99DF-FDB2DEABD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8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08" y="274638"/>
            <a:ext cx="698329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08" y="1600200"/>
            <a:ext cx="698329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AF86-80A7-415A-AEA8-DA1FF29224AF}" type="datetime1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550F-F50C-4335-B982-6BE75CC58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4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063" y="4406900"/>
            <a:ext cx="68596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5063" y="2906713"/>
            <a:ext cx="685964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FABB35-B1C8-4741-B66C-172293DC3F79}" type="datetime1">
              <a:rPr lang="en-US">
                <a:solidFill>
                  <a:prstClr val="white"/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0253F"/>
                </a:solidFill>
              </a:defRPr>
            </a:lvl1pPr>
          </a:lstStyle>
          <a:p>
            <a:pPr>
              <a:defRPr/>
            </a:pPr>
            <a:fld id="{161FD2AA-49B6-4583-BFCD-1A6BBBAB4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22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9B70-EEE5-497D-B774-3A8279879B83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30CD-6DD2-457C-8341-5A51934BD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BF241-AA09-4F4F-A01D-B326682082A1}" type="datetime1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725A1-8109-4769-A134-6E4FFCE38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9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F77B-F596-4B78-88A4-E62E5257B64D}" type="datetime1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ABB4-19AC-40ED-B934-AEF98C0D7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6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3FDF-9FF3-42AF-B65B-BE10C15B1B85}" type="datetime1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3E98-319F-456D-974E-5008CE526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4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71CD-2DA2-4CA0-88C8-4E86913589ED}" type="datetime1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4F8D-103F-4147-BFF3-8ECACA276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9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5281"/>
            <a:ext cx="5486400" cy="344229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7704-4030-4571-A83B-4EFCD1BF039D}" type="datetime1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E5872-234F-430E-ACE4-8668D1068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1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C9EC-8817-4D89-94B6-8C1AF75E4472}" type="datetime1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7188-02F3-40D1-B527-B6AB7452D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2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4DFF-372F-41B0-ADB6-E535446789F7}" type="datetime1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B862A-94B0-450D-B995-DF046F18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2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DB15-B0D5-472B-8825-6EBA3F252561}" type="datetime1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9467-C923-4917-9DE5-529E2E848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9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PPBackgroundsOpt3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255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8538"/>
            <a:ext cx="82296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10253F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CCA0D64-2EB8-416E-83B3-C2F0DF0DCB70}" type="datetime1">
              <a:rPr lang="en-US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6/30/2014</a:t>
            </a:fld>
            <a:endParaRPr lang="en-US"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10253F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F9AD9E8-F267-4EDA-9BDF-80294CFAC299}" type="slidenum">
              <a:rPr lang="en-US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234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PPBackgroundsOpt3C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239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66963"/>
            <a:ext cx="82296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10253F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A0D3587-6240-4B0A-A668-82D4327461B1}" type="datetime1">
              <a:rPr lang="en-US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6/30/2014</a:t>
            </a:fld>
            <a:endParaRPr lang="en-US"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253F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10253F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FA3C246-8B51-4588-8D80-39FD8280602E}" type="slidenum">
              <a:rPr lang="en-US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539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D05701D-628D-4AD7-81F3-7135ED40913F}" type="datetime1">
              <a:rPr lang="en-US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6/30/2014</a:t>
            </a:fld>
            <a:endParaRPr lang="en-US"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4D1E2F4-1007-4633-BED7-5E23D8C4050B}" type="slidenum">
              <a:rPr lang="en-US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ヒラギノ角ゴ Pro W3" charset="-128"/>
            </a:endParaRPr>
          </a:p>
        </p:txBody>
      </p:sp>
      <p:pic>
        <p:nvPicPr>
          <p:cNvPr id="5127" name="Picture 6" descr="PPBackgroundsOpt3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17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>
            <a:off x="381000" y="1524001"/>
            <a:ext cx="8382000" cy="2076450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2060"/>
                </a:solidFill>
              </a:rPr>
              <a:t>Pain matters! 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/>
            </a:r>
            <a:br>
              <a:rPr lang="en-US" altLang="en-US" sz="3200" b="1" dirty="0" smtClean="0">
                <a:solidFill>
                  <a:srgbClr val="002060"/>
                </a:solidFill>
              </a:rPr>
            </a:br>
            <a:r>
              <a:rPr lang="en-US" altLang="en-US" sz="3200" b="1" dirty="0" smtClean="0">
                <a:solidFill>
                  <a:srgbClr val="002060"/>
                </a:solidFill>
              </a:rPr>
              <a:t>Implications </a:t>
            </a:r>
            <a:r>
              <a:rPr lang="en-US" altLang="en-US" sz="3200" b="1" dirty="0">
                <a:solidFill>
                  <a:srgbClr val="002060"/>
                </a:solidFill>
              </a:rPr>
              <a:t>for acceptance-based interventions with women with 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/>
            </a:r>
            <a:br>
              <a:rPr lang="en-US" altLang="en-US" sz="3200" b="1" dirty="0" smtClean="0">
                <a:solidFill>
                  <a:srgbClr val="002060"/>
                </a:solidFill>
              </a:rPr>
            </a:br>
            <a:r>
              <a:rPr lang="en-US" altLang="en-US" sz="3200" b="1" dirty="0" smtClean="0">
                <a:solidFill>
                  <a:srgbClr val="002060"/>
                </a:solidFill>
              </a:rPr>
              <a:t>co-morbid </a:t>
            </a:r>
            <a:r>
              <a:rPr lang="en-US" altLang="en-US" sz="3200" b="1" dirty="0">
                <a:solidFill>
                  <a:srgbClr val="002060"/>
                </a:solidFill>
              </a:rPr>
              <a:t>chronic illnesses </a:t>
            </a:r>
            <a:endParaRPr lang="en-US" altLang="en-US" sz="3200" b="1" dirty="0" smtClean="0">
              <a:solidFill>
                <a:srgbClr val="00206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4676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Abbie O. Beacham, Ph.D.  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Stacy </a:t>
            </a:r>
            <a:r>
              <a:rPr lang="en-US" sz="2800" b="1" dirty="0">
                <a:solidFill>
                  <a:schemeClr val="tx1"/>
                </a:solidFill>
              </a:rPr>
              <a:t>Lorenz, M.A.</a:t>
            </a: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Xavier University, Cincinnati, OH USA </a:t>
            </a:r>
          </a:p>
          <a:p>
            <a:pPr algn="l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rgbClr val="002060"/>
                </a:solidFill>
              </a:rPr>
              <a:t>Study Questions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6400" y="1524000"/>
            <a:ext cx="6983292" cy="4648200"/>
          </a:xfrm>
        </p:spPr>
        <p:txBody>
          <a:bodyPr/>
          <a:lstStyle/>
          <a:p>
            <a:r>
              <a:rPr lang="en-US" sz="2800" i="1" dirty="0" smtClean="0"/>
              <a:t>In a sample of women, </a:t>
            </a:r>
            <a:r>
              <a:rPr lang="en-US" sz="2800" b="1" i="1" dirty="0" smtClean="0"/>
              <a:t>does </a:t>
            </a:r>
            <a:r>
              <a:rPr lang="en-US" sz="2800" b="1" i="1" dirty="0"/>
              <a:t>concomitant pain matter </a:t>
            </a:r>
            <a:r>
              <a:rPr lang="en-US" sz="2800" i="1" dirty="0"/>
              <a:t>when </a:t>
            </a:r>
            <a:r>
              <a:rPr lang="en-US" sz="2800" i="1" dirty="0" smtClean="0"/>
              <a:t>among </a:t>
            </a:r>
            <a:r>
              <a:rPr lang="en-US" sz="2800" i="1" dirty="0"/>
              <a:t>myriad CI symptoms</a:t>
            </a:r>
            <a:r>
              <a:rPr lang="en-US" sz="2800" i="1" dirty="0" smtClean="0"/>
              <a:t>?</a:t>
            </a:r>
            <a:r>
              <a:rPr lang="en-US" sz="2400" i="1" dirty="0" smtClean="0"/>
              <a:t> </a:t>
            </a:r>
          </a:p>
          <a:p>
            <a:pPr marL="0" indent="0">
              <a:buNone/>
            </a:pPr>
            <a:endParaRPr lang="en-US" sz="2800" i="1" dirty="0"/>
          </a:p>
          <a:p>
            <a:r>
              <a:rPr lang="en-US" sz="2800" i="1" dirty="0" smtClean="0"/>
              <a:t>When pain is a </a:t>
            </a:r>
            <a:r>
              <a:rPr lang="en-US" sz="2800" b="1" i="1" dirty="0" smtClean="0"/>
              <a:t>primary concern </a:t>
            </a:r>
            <a:r>
              <a:rPr lang="en-US" sz="2800" i="1" dirty="0" smtClean="0"/>
              <a:t>for patients with co-morbid CIs, how might patients “differ” on  </a:t>
            </a:r>
            <a:r>
              <a:rPr lang="en-US" sz="2800" b="1" i="1" dirty="0"/>
              <a:t>ACT related </a:t>
            </a:r>
            <a:r>
              <a:rPr lang="en-US" sz="2800" b="1" i="1" dirty="0" smtClean="0"/>
              <a:t>variables/constructs?</a:t>
            </a:r>
          </a:p>
        </p:txBody>
      </p:sp>
    </p:spTree>
    <p:extLst>
      <p:ext uri="{BB962C8B-B14F-4D97-AF65-F5344CB8AC3E}">
        <p14:creationId xmlns:p14="http://schemas.microsoft.com/office/powerpoint/2010/main" val="13468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achama\AppData\Local\Microsoft\Windows\Temporary Internet Files\Content.IE5\EORPTABL\MC9000787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82" y="3733799"/>
            <a:ext cx="2258584" cy="277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8580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</a:rPr>
              <a:t>Method</a:t>
            </a:r>
            <a:endParaRPr lang="en-US" sz="4000" u="none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6983292" cy="4800600"/>
          </a:xfrm>
        </p:spPr>
        <p:txBody>
          <a:bodyPr/>
          <a:lstStyle/>
          <a:p>
            <a:pPr marL="0" lvl="0" indent="0" eaLnBrk="1" hangingPunct="1">
              <a:buNone/>
              <a:defRPr/>
            </a:pPr>
            <a:r>
              <a:rPr lang="en-US" b="1" dirty="0" smtClean="0">
                <a:solidFill>
                  <a:prstClr val="black"/>
                </a:solidFill>
                <a:cs typeface="Tw Cen MT" charset="0"/>
              </a:rPr>
              <a:t>Procedure: </a:t>
            </a:r>
          </a:p>
          <a:p>
            <a:pPr marL="0" lvl="0" indent="0" eaLnBrk="1" hangingPunct="1"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cs typeface="Tw Cen MT" charset="0"/>
              </a:rPr>
              <a:t>Recruited sample through online CI specific support </a:t>
            </a:r>
            <a:r>
              <a:rPr lang="en-US" sz="2400" dirty="0">
                <a:solidFill>
                  <a:prstClr val="black"/>
                </a:solidFill>
                <a:cs typeface="Tw Cen MT" charset="0"/>
              </a:rPr>
              <a:t>groups </a:t>
            </a:r>
            <a:endParaRPr lang="en-US" sz="2400" dirty="0" smtClean="0">
              <a:solidFill>
                <a:prstClr val="black"/>
              </a:solidFill>
              <a:cs typeface="Tw Cen MT" charset="0"/>
            </a:endParaRPr>
          </a:p>
          <a:p>
            <a:pPr marL="0" lvl="0" indent="0" eaLnBrk="1" hangingPunct="1">
              <a:buNone/>
              <a:defRPr/>
            </a:pPr>
            <a:r>
              <a:rPr lang="en-US" sz="2400" b="1" i="1" dirty="0">
                <a:solidFill>
                  <a:prstClr val="black"/>
                </a:solidFill>
                <a:cs typeface="Tw Cen MT" charset="0"/>
              </a:rPr>
              <a:t>	</a:t>
            </a:r>
            <a:r>
              <a:rPr lang="en-US" sz="2400" b="1" i="1" dirty="0" smtClean="0">
                <a:solidFill>
                  <a:prstClr val="black"/>
                </a:solidFill>
                <a:cs typeface="Tw Cen MT" charset="0"/>
              </a:rPr>
              <a:t>	Yahoo</a:t>
            </a:r>
            <a:r>
              <a:rPr lang="en-US" sz="2400" b="1" i="1" dirty="0">
                <a:solidFill>
                  <a:prstClr val="black"/>
                </a:solidFill>
                <a:cs typeface="Tw Cen MT" charset="0"/>
              </a:rPr>
              <a:t>! </a:t>
            </a:r>
            <a:r>
              <a:rPr lang="en-US" sz="2400" b="1" i="1" dirty="0" smtClean="0">
                <a:solidFill>
                  <a:prstClr val="black"/>
                </a:solidFill>
                <a:cs typeface="Tw Cen MT" charset="0"/>
              </a:rPr>
              <a:t>&amp; Facebook </a:t>
            </a:r>
          </a:p>
          <a:p>
            <a:pPr marL="0" lvl="0" indent="0" eaLnBrk="1" hangingPunct="1">
              <a:buNone/>
              <a:defRPr/>
            </a:pPr>
            <a:endParaRPr lang="en-US" altLang="ja-JP" sz="2400" b="1" dirty="0">
              <a:solidFill>
                <a:prstClr val="black"/>
              </a:solidFill>
              <a:cs typeface="Tw Cen MT" charset="0"/>
            </a:endParaRPr>
          </a:p>
          <a:p>
            <a:pPr marL="57150" indent="0" eaLnBrk="1" hangingPunct="1">
              <a:buFont typeface="Arial"/>
              <a:buChar char="•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“</a:t>
            </a:r>
            <a:r>
              <a:rPr lang="en-US" sz="2400" b="1" dirty="0" err="1" smtClean="0">
                <a:solidFill>
                  <a:prstClr val="black"/>
                </a:solidFill>
              </a:rPr>
              <a:t>SurveyMonkey</a:t>
            </a:r>
            <a:r>
              <a:rPr lang="en-US" sz="2400" b="1" dirty="0" smtClean="0">
                <a:solidFill>
                  <a:prstClr val="black"/>
                </a:solidFill>
              </a:rPr>
              <a:t>” </a:t>
            </a:r>
            <a:r>
              <a:rPr lang="en-US" sz="2400" dirty="0">
                <a:solidFill>
                  <a:prstClr val="black"/>
                </a:solidFill>
              </a:rPr>
              <a:t>survey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57150" indent="0" eaLnBrk="1" hangingPunct="1">
              <a:buFont typeface="Arial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45-60 </a:t>
            </a:r>
            <a:r>
              <a:rPr lang="en-US" sz="2400" dirty="0" err="1" smtClean="0">
                <a:solidFill>
                  <a:prstClr val="black"/>
                </a:solidFill>
              </a:rPr>
              <a:t>mins</a:t>
            </a:r>
            <a:r>
              <a:rPr lang="en-US" sz="2400" dirty="0" smtClean="0">
                <a:solidFill>
                  <a:prstClr val="black"/>
                </a:solidFill>
              </a:rPr>
              <a:t> to complete </a:t>
            </a:r>
          </a:p>
          <a:p>
            <a:pPr marL="57150" indent="0" eaLnBrk="1" hangingPunct="1">
              <a:buFont typeface="Arial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No incentive for participation</a:t>
            </a:r>
            <a:endParaRPr lang="en-US" sz="2400" dirty="0">
              <a:solidFill>
                <a:prstClr val="black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2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Measures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08" y="1600200"/>
            <a:ext cx="721189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Perceived </a:t>
            </a:r>
            <a:r>
              <a:rPr lang="en-US" sz="2400" b="1" dirty="0"/>
              <a:t>Illness Disability </a:t>
            </a:r>
            <a:r>
              <a:rPr lang="en-US" sz="2400" b="1" dirty="0" smtClean="0"/>
              <a:t>Index</a:t>
            </a:r>
          </a:p>
          <a:p>
            <a:pPr lvl="1"/>
            <a:r>
              <a:rPr lang="en-US" sz="1600" dirty="0"/>
              <a:t>A</a:t>
            </a:r>
            <a:r>
              <a:rPr lang="en-US" sz="1600" dirty="0" smtClean="0"/>
              <a:t>dapted </a:t>
            </a:r>
            <a:r>
              <a:rPr lang="en-US" sz="1600" dirty="0"/>
              <a:t>from the Pain Disability Index </a:t>
            </a:r>
            <a:endParaRPr lang="en-US" sz="1600" dirty="0" smtClean="0"/>
          </a:p>
          <a:p>
            <a:pPr lvl="3"/>
            <a:r>
              <a:rPr lang="en-US" sz="1200" dirty="0" smtClean="0"/>
              <a:t>Pollard</a:t>
            </a:r>
            <a:r>
              <a:rPr lang="en-US" sz="1200" dirty="0"/>
              <a:t>, </a:t>
            </a:r>
            <a:r>
              <a:rPr lang="en-US" sz="1200" dirty="0" smtClean="0"/>
              <a:t>1984</a:t>
            </a:r>
            <a:endParaRPr lang="en-US" sz="1200" dirty="0"/>
          </a:p>
          <a:p>
            <a:pPr marL="0" indent="0">
              <a:buNone/>
            </a:pPr>
            <a:r>
              <a:rPr lang="en-US" sz="2400" b="1" dirty="0" smtClean="0"/>
              <a:t>Mindful </a:t>
            </a:r>
            <a:r>
              <a:rPr lang="en-US" sz="2400" b="1" dirty="0"/>
              <a:t>Attention </a:t>
            </a:r>
            <a:r>
              <a:rPr lang="en-US" sz="2400" b="1" dirty="0" smtClean="0"/>
              <a:t>&amp; Awareness </a:t>
            </a:r>
            <a:r>
              <a:rPr lang="en-US" sz="2400" b="1" dirty="0"/>
              <a:t>Scale </a:t>
            </a:r>
            <a:endParaRPr lang="en-US" sz="2400" b="1" dirty="0" smtClean="0"/>
          </a:p>
          <a:p>
            <a:pPr lvl="3"/>
            <a:r>
              <a:rPr lang="en-US" sz="1200" dirty="0" smtClean="0"/>
              <a:t>Brown &amp; Ryan, 2003</a:t>
            </a:r>
            <a:endParaRPr lang="en-US" sz="1200" dirty="0"/>
          </a:p>
          <a:p>
            <a:pPr marL="0" indent="0">
              <a:buNone/>
            </a:pPr>
            <a:r>
              <a:rPr lang="en-US" sz="2400" b="1" dirty="0"/>
              <a:t>Chronic Illness Acceptance </a:t>
            </a:r>
            <a:r>
              <a:rPr lang="en-US" sz="2400" b="1" dirty="0" err="1" smtClean="0"/>
              <a:t>Q’aire</a:t>
            </a:r>
            <a:endParaRPr lang="en-US" sz="2400" b="1" dirty="0" smtClean="0"/>
          </a:p>
          <a:p>
            <a:pPr lvl="1"/>
            <a:r>
              <a:rPr lang="en-US" sz="1600" dirty="0" smtClean="0"/>
              <a:t>Two-factor </a:t>
            </a:r>
            <a:r>
              <a:rPr lang="en-US" sz="1600" dirty="0"/>
              <a:t>structure: </a:t>
            </a:r>
            <a:r>
              <a:rPr lang="en-US" sz="1600" i="1" dirty="0"/>
              <a:t>Activity Engagement &amp;</a:t>
            </a:r>
            <a:r>
              <a:rPr lang="en-US" sz="1600" i="1" dirty="0" smtClean="0"/>
              <a:t> Willingness</a:t>
            </a:r>
          </a:p>
          <a:p>
            <a:pPr lvl="3"/>
            <a:r>
              <a:rPr lang="en-US" sz="1200" dirty="0" smtClean="0"/>
              <a:t>Beacham</a:t>
            </a:r>
            <a:r>
              <a:rPr lang="en-US" sz="1200" dirty="0"/>
              <a:t>, </a:t>
            </a:r>
            <a:r>
              <a:rPr lang="en-US" sz="1200" dirty="0" smtClean="0"/>
              <a:t>Linfield</a:t>
            </a:r>
            <a:r>
              <a:rPr lang="en-US" sz="1200" dirty="0"/>
              <a:t>, </a:t>
            </a:r>
            <a:r>
              <a:rPr lang="en-US" sz="1200" dirty="0" smtClean="0"/>
              <a:t>Kinman </a:t>
            </a:r>
            <a:r>
              <a:rPr lang="en-US" sz="1200" dirty="0"/>
              <a:t>&amp; </a:t>
            </a:r>
            <a:r>
              <a:rPr lang="en-US" sz="1200" dirty="0" smtClean="0"/>
              <a:t>Payne-Murphy (Under review)</a:t>
            </a:r>
          </a:p>
          <a:p>
            <a:pPr marL="0" indent="0">
              <a:buNone/>
            </a:pPr>
            <a:r>
              <a:rPr lang="en-US" sz="2400" b="1" dirty="0" smtClean="0"/>
              <a:t>Acceptance &amp; Action </a:t>
            </a:r>
            <a:r>
              <a:rPr lang="en-US" sz="2400" b="1" dirty="0" err="1" smtClean="0"/>
              <a:t>Q’aire</a:t>
            </a:r>
            <a:r>
              <a:rPr lang="en-US" sz="2400" b="1" dirty="0"/>
              <a:t>-</a:t>
            </a:r>
            <a:r>
              <a:rPr lang="en-US" sz="2400" b="1" dirty="0" smtClean="0"/>
              <a:t>II </a:t>
            </a:r>
          </a:p>
          <a:p>
            <a:pPr lvl="3"/>
            <a:r>
              <a:rPr lang="en-US" sz="1200" dirty="0" smtClean="0"/>
              <a:t>Bond et al, 2011</a:t>
            </a:r>
          </a:p>
          <a:p>
            <a:pPr marL="0" indent="0">
              <a:buNone/>
            </a:pPr>
            <a:r>
              <a:rPr lang="en-US" sz="2400" b="1" dirty="0" smtClean="0"/>
              <a:t>Positive &amp; Negative Affect Schedule</a:t>
            </a:r>
          </a:p>
          <a:p>
            <a:pPr lvl="3"/>
            <a:r>
              <a:rPr lang="en-US" sz="1200" dirty="0"/>
              <a:t>Watson, Clark, &amp; </a:t>
            </a:r>
            <a:r>
              <a:rPr lang="en-US" sz="1200" dirty="0" err="1"/>
              <a:t>Tellegen</a:t>
            </a:r>
            <a:r>
              <a:rPr lang="en-US" sz="1200" dirty="0"/>
              <a:t>, 1988</a:t>
            </a:r>
            <a:endParaRPr lang="en-US" sz="12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641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200" y="1600200"/>
            <a:ext cx="3886200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Diabetes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Hypertension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Heart Disease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COPD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Asthma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Arthritis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Rheumatoid </a:t>
            </a:r>
            <a:r>
              <a:rPr lang="en-US" sz="2800" dirty="0" smtClean="0"/>
              <a:t>Arthritis</a:t>
            </a:r>
            <a:r>
              <a:rPr lang="en-US" sz="28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Fibromyalgia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Multiple Sclerosis</a:t>
            </a:r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0866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</a:rPr>
              <a:t>Sample: 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Recruited CI Support Groups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2000" dirty="0" smtClean="0"/>
              <a:t>(Most frequently endorsed CI’s)</a:t>
            </a:r>
            <a:endParaRPr lang="en-US" sz="3200" u="none" dirty="0">
              <a:effectLst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4419600" y="1624781"/>
            <a:ext cx="5029200" cy="3410605"/>
          </a:xfrm>
          <a:prstGeom prst="irregularSeal2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“Chronic Pain”  groups not targeted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2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</a:rPr>
              <a:t>1 Item:</a:t>
            </a:r>
            <a:r>
              <a:rPr lang="en-US" sz="3200" b="1" i="1" dirty="0" smtClean="0">
                <a:solidFill>
                  <a:srgbClr val="002060"/>
                </a:solidFill>
              </a:rPr>
              <a:t> “Is chronic/recurring </a:t>
            </a:r>
            <a:r>
              <a:rPr lang="en-US" sz="3200" b="1" i="1" dirty="0">
                <a:solidFill>
                  <a:srgbClr val="002060"/>
                </a:solidFill>
              </a:rPr>
              <a:t>pain a primary </a:t>
            </a:r>
            <a:r>
              <a:rPr lang="en-US" sz="3200" b="1" i="1" dirty="0" smtClean="0">
                <a:solidFill>
                  <a:srgbClr val="002060"/>
                </a:solidFill>
              </a:rPr>
              <a:t>concern?” 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116074"/>
              </p:ext>
            </p:extLst>
          </p:nvPr>
        </p:nvGraphicFramePr>
        <p:xfrm>
          <a:off x="685800" y="1676400"/>
          <a:ext cx="69834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xplosion 2 5"/>
          <p:cNvSpPr/>
          <p:nvPr/>
        </p:nvSpPr>
        <p:spPr>
          <a:xfrm>
            <a:off x="4419600" y="3657600"/>
            <a:ext cx="4876800" cy="2743200"/>
          </a:xfrm>
          <a:prstGeom prst="irregularSeal2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0800000" sx="106000" sy="106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58% of “Yes”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Chronic Pain Diagnosis </a:t>
            </a:r>
          </a:p>
        </p:txBody>
      </p:sp>
    </p:spTree>
    <p:extLst>
      <p:ext uri="{BB962C8B-B14F-4D97-AF65-F5344CB8AC3E}">
        <p14:creationId xmlns:p14="http://schemas.microsoft.com/office/powerpoint/2010/main" val="7506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i="1" dirty="0" smtClean="0">
                <a:solidFill>
                  <a:srgbClr val="002060"/>
                </a:solidFill>
              </a:rPr>
              <a:t>“Is chronic/recurring </a:t>
            </a:r>
            <a:r>
              <a:rPr lang="en-US" sz="3600" b="1" i="1" dirty="0">
                <a:solidFill>
                  <a:srgbClr val="002060"/>
                </a:solidFill>
              </a:rPr>
              <a:t>pain a primary </a:t>
            </a:r>
            <a:r>
              <a:rPr lang="en-US" sz="3600" b="1" i="1" dirty="0" smtClean="0">
                <a:solidFill>
                  <a:srgbClr val="002060"/>
                </a:solidFill>
              </a:rPr>
              <a:t>concern?” 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324255"/>
              </p:ext>
            </p:extLst>
          </p:nvPr>
        </p:nvGraphicFramePr>
        <p:xfrm>
          <a:off x="1600200" y="1752600"/>
          <a:ext cx="7391401" cy="457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1423316"/>
                <a:gridCol w="1423316"/>
                <a:gridCol w="887169"/>
              </a:tblGrid>
              <a:tr h="762797"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v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alue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6184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Age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51.</a:t>
                      </a:r>
                      <a:r>
                        <a:rPr lang="en-US" sz="2000" b="1" baseline="0" dirty="0" smtClean="0"/>
                        <a:t>53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54.89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.028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184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Education (years)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15.25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15.72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ns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184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Married/Partnered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64.7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54.6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ns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184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% Caucasian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90.3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86.7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ns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184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# Chronic Illnesses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2.71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1.55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.000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6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i="1" dirty="0" smtClean="0">
                <a:solidFill>
                  <a:srgbClr val="002060"/>
                </a:solidFill>
              </a:rPr>
              <a:t>“Overall</a:t>
            </a:r>
            <a:r>
              <a:rPr lang="en-US" sz="2400" b="1" i="1" dirty="0">
                <a:solidFill>
                  <a:srgbClr val="002060"/>
                </a:solidFill>
              </a:rPr>
              <a:t>, how much pain relief have pain treatments or medications provided</a:t>
            </a:r>
            <a:r>
              <a:rPr lang="en-US" sz="2400" b="1" i="1" dirty="0" smtClean="0">
                <a:solidFill>
                  <a:srgbClr val="002060"/>
                </a:solidFill>
              </a:rPr>
              <a:t>?” </a:t>
            </a:r>
            <a:endParaRPr lang="en-US" b="1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837009"/>
              </p:ext>
            </p:extLst>
          </p:nvPr>
        </p:nvGraphicFramePr>
        <p:xfrm>
          <a:off x="1703388" y="1600200"/>
          <a:ext cx="69834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1986116"/>
            <a:ext cx="384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Mean Relief = 45.7, SD= 24.56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5717" y="6031468"/>
            <a:ext cx="17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 Relief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82569" y="3479832"/>
            <a:ext cx="22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 of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</a:rPr>
              <a:t>Perceived Illness-related Disability “Yes” versus “No”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085310"/>
              </p:ext>
            </p:extLst>
          </p:nvPr>
        </p:nvGraphicFramePr>
        <p:xfrm>
          <a:off x="1703388" y="1600200"/>
          <a:ext cx="69834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64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pPr algn="l"/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The short of it: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Overall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ifferences “Yes” versus “No” = Pain Matters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764890" y="1600200"/>
            <a:ext cx="6934200" cy="48167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9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en-US" sz="1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00"/>
            <a:r>
              <a:rPr lang="en-US" sz="1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				</a:t>
            </a:r>
            <a:r>
              <a:rPr lang="en-US" sz="2400" b="1" i="0" u="sng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Mean</a:t>
            </a:r>
            <a:r>
              <a:rPr lang="en-US" sz="2400" b="1" i="0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  </a:t>
            </a:r>
            <a:r>
              <a:rPr lang="en-US" sz="2400" b="1" i="0" u="sng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SD </a:t>
            </a:r>
          </a:p>
          <a:p>
            <a:pPr marR="600"/>
            <a:endParaRPr lang="en-US" sz="1600" b="1" i="0" u="sng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00"/>
            <a:r>
              <a:rPr lang="fr-FR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CIAQ </a:t>
            </a:r>
            <a:r>
              <a:rPr lang="fr-FR" b="1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Activity</a:t>
            </a:r>
            <a:r>
              <a:rPr lang="fr-FR" b="1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Engagement </a:t>
            </a:r>
            <a:r>
              <a:rPr lang="fr-FR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fr-FR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No	40.49	12.49	</a:t>
            </a:r>
          </a:p>
          <a:p>
            <a:pPr marR="600"/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			</a:t>
            </a:r>
            <a:r>
              <a:rPr lang="en-US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Yes	33.52	11.82</a:t>
            </a:r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R="600"/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</a:p>
          <a:p>
            <a:pPr marR="600"/>
            <a:r>
              <a:rPr lang="en-US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CIAQ Willingness </a:t>
            </a:r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en-US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No	25.55	11.12	</a:t>
            </a:r>
          </a:p>
          <a:p>
            <a:pPr marR="600"/>
            <a:r>
              <a:rPr lang="en-US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			Yes	22.75	  7.96	</a:t>
            </a:r>
          </a:p>
          <a:p>
            <a:pPr marR="600"/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</a:p>
          <a:p>
            <a:pPr marR="600"/>
            <a:r>
              <a:rPr lang="en-US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MAAS Total</a:t>
            </a:r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		</a:t>
            </a:r>
            <a:r>
              <a:rPr lang="en-US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No	4.34	0.955	</a:t>
            </a:r>
          </a:p>
          <a:p>
            <a:pPr marR="600"/>
            <a:r>
              <a:rPr lang="en-US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			Yes	4.00	0.971</a:t>
            </a:r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R="600"/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</a:p>
          <a:p>
            <a:pPr marR="600"/>
            <a:r>
              <a:rPr lang="en-US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PANAS Positive	Affect		</a:t>
            </a:r>
            <a:r>
              <a:rPr lang="en-US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No	29.52	 8.09	</a:t>
            </a:r>
          </a:p>
          <a:p>
            <a:pPr marR="600"/>
            <a:r>
              <a:rPr lang="en-US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			Yes	26.41	 7.97</a:t>
            </a:r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R="600"/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</a:p>
          <a:p>
            <a:pPr marR="600"/>
            <a:r>
              <a:rPr lang="en-US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PANAS Negative Affect</a:t>
            </a:r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en-US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No	18.43	  7.22	</a:t>
            </a:r>
          </a:p>
          <a:p>
            <a:pPr marR="600"/>
            <a:r>
              <a:rPr lang="en-US" sz="16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			Yes	21.51	  8.25</a:t>
            </a:r>
          </a:p>
          <a:p>
            <a:pPr marR="600"/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R="600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*All </a:t>
            </a:r>
            <a:r>
              <a:rPr lang="en-US" sz="160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sz="160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’s &lt;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05</a:t>
            </a:r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en-US" sz="900" b="1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1981200"/>
            <a:ext cx="6629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“</a:t>
            </a:r>
            <a:r>
              <a:rPr lang="en-US" sz="3200" b="1" dirty="0"/>
              <a:t>Is chronic/recurring pain a primary concern</a:t>
            </a:r>
            <a:r>
              <a:rPr lang="en-US" sz="3200" b="1" dirty="0" smtClean="0"/>
              <a:t>? </a:t>
            </a:r>
          </a:p>
          <a:p>
            <a:pPr algn="r"/>
            <a:r>
              <a:rPr lang="en-US" sz="3200" b="1" dirty="0" smtClean="0"/>
              <a:t>“Yes” versus “No” </a:t>
            </a:r>
          </a:p>
          <a:p>
            <a:endParaRPr lang="en-US" sz="2400" b="1" i="1" dirty="0" smtClean="0"/>
          </a:p>
          <a:p>
            <a:endParaRPr lang="en-US" sz="2400" b="1" i="1" dirty="0"/>
          </a:p>
          <a:p>
            <a:pPr algn="r"/>
            <a:r>
              <a:rPr lang="en-US" sz="2800" b="1" i="1" dirty="0" smtClean="0"/>
              <a:t>  </a:t>
            </a:r>
            <a:r>
              <a:rPr lang="en-US" sz="3200" b="1" dirty="0" smtClean="0"/>
              <a:t> ACT </a:t>
            </a:r>
            <a:r>
              <a:rPr lang="en-US" sz="3200" b="1" dirty="0"/>
              <a:t>related </a:t>
            </a:r>
            <a:r>
              <a:rPr lang="en-US" sz="3200" b="1" dirty="0" smtClean="0"/>
              <a:t>variables</a:t>
            </a:r>
            <a:endParaRPr lang="en-US" sz="2800" b="1" dirty="0" smtClean="0"/>
          </a:p>
          <a:p>
            <a:endParaRPr lang="en-US" sz="2000" b="1" i="1" dirty="0" smtClean="0"/>
          </a:p>
          <a:p>
            <a:r>
              <a:rPr lang="en-US" sz="2000" b="1" i="1" dirty="0" smtClean="0"/>
              <a:t>Legend: </a:t>
            </a:r>
          </a:p>
          <a:p>
            <a:r>
              <a:rPr lang="en-US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smtClean="0">
                <a:sym typeface="Wingdings" panose="05000000000000000000" pitchFamily="2" charset="2"/>
              </a:rPr>
              <a:t>Higher scores - Positive outcomes</a:t>
            </a:r>
          </a:p>
          <a:p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smtClean="0">
                <a:sym typeface="Wingdings" panose="05000000000000000000" pitchFamily="2" charset="2"/>
              </a:rPr>
              <a:t>Higher scores - Less Positive Outcomes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The long of it: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Upon closer examination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Beachama\AppData\Local\Microsoft\Windows\Temporary Internet Files\Content.IE5\T476ANT0\MC90007875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3048000"/>
            <a:ext cx="1544019" cy="16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4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rgbClr val="002060"/>
                </a:solidFill>
              </a:rPr>
              <a:t>Key Collaborators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lvl="0" indent="-320040" defTabSz="914400">
              <a:buNone/>
              <a:defRPr/>
            </a:pPr>
            <a:r>
              <a:rPr lang="en-US" sz="2200" b="1" kern="0" dirty="0" smtClean="0">
                <a:solidFill>
                  <a:srgbClr val="000000"/>
                </a:solidFill>
                <a:cs typeface="Tw Cen MT"/>
              </a:rPr>
              <a:t>Xavier University ACT Research Team </a:t>
            </a:r>
          </a:p>
          <a:p>
            <a:pPr marL="0" lvl="0" indent="0" defTabSz="914400">
              <a:buNone/>
              <a:defRPr/>
            </a:pPr>
            <a:r>
              <a:rPr lang="en-US" sz="1600" i="1" kern="0" dirty="0" smtClean="0">
                <a:solidFill>
                  <a:srgbClr val="002060"/>
                </a:solidFill>
                <a:cs typeface="Tw Cen MT"/>
              </a:rPr>
              <a:t>John </a:t>
            </a:r>
            <a:r>
              <a:rPr lang="en-US" sz="1600" i="1" kern="0" dirty="0" err="1" smtClean="0">
                <a:solidFill>
                  <a:srgbClr val="002060"/>
                </a:solidFill>
                <a:cs typeface="Tw Cen MT"/>
              </a:rPr>
              <a:t>Forrette</a:t>
            </a:r>
            <a:r>
              <a:rPr lang="en-US" sz="1600" i="1" kern="0" dirty="0" smtClean="0">
                <a:solidFill>
                  <a:srgbClr val="002060"/>
                </a:solidFill>
                <a:cs typeface="Tw Cen MT"/>
              </a:rPr>
              <a:t>, M.A., Desiree Green, B.A., Amy Houston, M.A., Caroline Kelley, M.A., Stacy Lorenz, M.A., Matthew </a:t>
            </a:r>
            <a:r>
              <a:rPr lang="en-US" sz="1600" i="1" kern="0" dirty="0" err="1" smtClean="0">
                <a:solidFill>
                  <a:srgbClr val="002060"/>
                </a:solidFill>
                <a:cs typeface="Tw Cen MT"/>
              </a:rPr>
              <a:t>Maley</a:t>
            </a:r>
            <a:r>
              <a:rPr lang="en-US" sz="1600" i="1" kern="0" dirty="0" smtClean="0">
                <a:solidFill>
                  <a:srgbClr val="002060"/>
                </a:solidFill>
                <a:cs typeface="Tw Cen MT"/>
              </a:rPr>
              <a:t>, M.A., Amy Olzmann, M.A. &amp;  Stephanie Parazak, M.A.</a:t>
            </a:r>
          </a:p>
          <a:p>
            <a:pPr marL="0" lvl="0" indent="0" defTabSz="914400">
              <a:buNone/>
              <a:defRPr/>
            </a:pPr>
            <a:endParaRPr lang="en-US" sz="2400" b="1" kern="0" dirty="0" smtClean="0">
              <a:solidFill>
                <a:srgbClr val="000000"/>
              </a:solidFill>
              <a:cs typeface="Tw Cen MT"/>
            </a:endParaRPr>
          </a:p>
          <a:p>
            <a:pPr marL="320040" lvl="0" indent="-320040" defTabSz="914400">
              <a:buNone/>
              <a:defRPr/>
            </a:pPr>
            <a:r>
              <a:rPr lang="en-US" sz="2200" b="1" kern="0" dirty="0" smtClean="0">
                <a:solidFill>
                  <a:srgbClr val="000000"/>
                </a:solidFill>
                <a:cs typeface="Tw Cen MT"/>
              </a:rPr>
              <a:t>University </a:t>
            </a:r>
            <a:r>
              <a:rPr lang="en-US" sz="2200" b="1" kern="0" dirty="0">
                <a:solidFill>
                  <a:srgbClr val="000000"/>
                </a:solidFill>
                <a:cs typeface="Tw Cen MT"/>
              </a:rPr>
              <a:t>of Colorado Denver </a:t>
            </a:r>
          </a:p>
          <a:p>
            <a:pPr marL="0" lvl="0" indent="0" defTabSz="914400">
              <a:buNone/>
              <a:defRPr/>
            </a:pPr>
            <a:r>
              <a:rPr lang="en-US" sz="1600" i="1" kern="0" dirty="0">
                <a:solidFill>
                  <a:srgbClr val="002060"/>
                </a:solidFill>
                <a:cs typeface="Tw Cen MT"/>
              </a:rPr>
              <a:t>Dana Brown, M.A. Jessica Geller, M.A.,  Andrew Herbst, M.A.,  Carissa Kinman, M.A., &amp; Jessica Payne-Murphy, M.A. </a:t>
            </a:r>
            <a:endParaRPr lang="en-US" sz="1600" i="1" kern="0" dirty="0" smtClean="0">
              <a:solidFill>
                <a:srgbClr val="002060"/>
              </a:solidFill>
              <a:cs typeface="Tw Cen MT"/>
            </a:endParaRPr>
          </a:p>
          <a:p>
            <a:pPr marL="0" lvl="0" indent="0" defTabSz="914400">
              <a:buNone/>
              <a:defRPr/>
            </a:pPr>
            <a:endParaRPr lang="en-US" sz="1600" i="1" kern="0" dirty="0">
              <a:solidFill>
                <a:srgbClr val="002060"/>
              </a:solidFill>
              <a:cs typeface="Tw Cen MT"/>
            </a:endParaRPr>
          </a:p>
          <a:p>
            <a:pPr marL="320040" lvl="0" indent="-320040" defTabSz="914400">
              <a:buNone/>
              <a:defRPr/>
            </a:pPr>
            <a:r>
              <a:rPr lang="en-US" sz="2200" b="1" kern="0" dirty="0" smtClean="0">
                <a:solidFill>
                  <a:srgbClr val="000000"/>
                </a:solidFill>
                <a:cs typeface="Tw Cen MT"/>
              </a:rPr>
              <a:t>Spalding </a:t>
            </a:r>
            <a:r>
              <a:rPr lang="en-US" sz="2200" b="1" kern="0" dirty="0">
                <a:solidFill>
                  <a:srgbClr val="000000"/>
                </a:solidFill>
                <a:cs typeface="Tw Cen MT"/>
              </a:rPr>
              <a:t>University          </a:t>
            </a:r>
            <a:r>
              <a:rPr lang="en-US" sz="1800" b="1" kern="0" dirty="0">
                <a:solidFill>
                  <a:srgbClr val="000099"/>
                </a:solidFill>
                <a:cs typeface="Tw Cen MT"/>
              </a:rPr>
              <a:t>	</a:t>
            </a:r>
            <a:endParaRPr lang="en-US" sz="1800" b="1" kern="0" dirty="0" smtClean="0">
              <a:solidFill>
                <a:srgbClr val="000099"/>
              </a:solidFill>
              <a:cs typeface="Tw Cen MT"/>
            </a:endParaRPr>
          </a:p>
          <a:p>
            <a:pPr marL="319088" lvl="0" indent="-319088" defTabSz="914400">
              <a:buNone/>
              <a:defRPr/>
            </a:pPr>
            <a:r>
              <a:rPr lang="en-US" sz="1600" i="1" kern="0" dirty="0">
                <a:solidFill>
                  <a:srgbClr val="002060"/>
                </a:solidFill>
                <a:cs typeface="Tw Cen MT"/>
              </a:rPr>
              <a:t>Ann </a:t>
            </a:r>
            <a:r>
              <a:rPr lang="en-US" sz="1600" i="1" kern="0" dirty="0" err="1">
                <a:solidFill>
                  <a:srgbClr val="002060"/>
                </a:solidFill>
                <a:cs typeface="Tw Cen MT"/>
              </a:rPr>
              <a:t>Brugh</a:t>
            </a:r>
            <a:r>
              <a:rPr lang="en-US" sz="1600" i="1" kern="0" dirty="0">
                <a:solidFill>
                  <a:srgbClr val="002060"/>
                </a:solidFill>
                <a:cs typeface="Tw Cen MT"/>
              </a:rPr>
              <a:t>, </a:t>
            </a:r>
            <a:r>
              <a:rPr lang="en-US" sz="1600" i="1" kern="0" dirty="0" err="1">
                <a:solidFill>
                  <a:srgbClr val="002060"/>
                </a:solidFill>
                <a:cs typeface="Tw Cen MT"/>
              </a:rPr>
              <a:t>Psy.D</a:t>
            </a:r>
            <a:r>
              <a:rPr lang="en-US" sz="1600" i="1" kern="0" dirty="0">
                <a:solidFill>
                  <a:srgbClr val="002060"/>
                </a:solidFill>
                <a:cs typeface="Tw Cen MT"/>
              </a:rPr>
              <a:t>. </a:t>
            </a:r>
            <a:r>
              <a:rPr lang="en-US" sz="1600" i="1" kern="0" dirty="0" smtClean="0">
                <a:solidFill>
                  <a:srgbClr val="002060"/>
                </a:solidFill>
                <a:cs typeface="Tw Cen MT"/>
              </a:rPr>
              <a:t>, Steve </a:t>
            </a:r>
            <a:r>
              <a:rPr lang="en-US" sz="1600" i="1" kern="0" dirty="0" err="1">
                <a:solidFill>
                  <a:srgbClr val="002060"/>
                </a:solidFill>
                <a:cs typeface="Tw Cen MT"/>
              </a:rPr>
              <a:t>Katsikas</a:t>
            </a:r>
            <a:r>
              <a:rPr lang="en-US" sz="1600" i="1" kern="0" dirty="0">
                <a:solidFill>
                  <a:srgbClr val="002060"/>
                </a:solidFill>
                <a:cs typeface="Tw Cen MT"/>
              </a:rPr>
              <a:t>, Ph.D. </a:t>
            </a:r>
            <a:r>
              <a:rPr lang="en-US" sz="1600" i="1" kern="0" dirty="0" smtClean="0">
                <a:solidFill>
                  <a:srgbClr val="002060"/>
                </a:solidFill>
                <a:cs typeface="Tw Cen MT"/>
              </a:rPr>
              <a:t>, Ken Linfield,</a:t>
            </a:r>
          </a:p>
          <a:p>
            <a:pPr marL="0" lvl="0" indent="0" defTabSz="914400">
              <a:buNone/>
              <a:defRPr/>
            </a:pPr>
            <a:r>
              <a:rPr lang="en-US" sz="1600" i="1" kern="0" dirty="0" smtClean="0">
                <a:solidFill>
                  <a:srgbClr val="002060"/>
                </a:solidFill>
                <a:cs typeface="Tw Cen MT"/>
              </a:rPr>
              <a:t>Ph.D., Kristen </a:t>
            </a:r>
            <a:r>
              <a:rPr lang="en-US" sz="1600" i="1" kern="0" dirty="0">
                <a:solidFill>
                  <a:srgbClr val="002060"/>
                </a:solidFill>
                <a:cs typeface="Tw Cen MT"/>
              </a:rPr>
              <a:t>Thacker, </a:t>
            </a:r>
            <a:r>
              <a:rPr lang="en-US" sz="1600" i="1" kern="0" dirty="0" err="1" smtClean="0">
                <a:solidFill>
                  <a:srgbClr val="002060"/>
                </a:solidFill>
                <a:cs typeface="Tw Cen MT"/>
              </a:rPr>
              <a:t>Psy.D</a:t>
            </a:r>
            <a:r>
              <a:rPr lang="en-US" sz="1600" i="1" kern="0" dirty="0" smtClean="0">
                <a:solidFill>
                  <a:srgbClr val="002060"/>
                </a:solidFill>
                <a:cs typeface="Tw Cen MT"/>
              </a:rPr>
              <a:t>. &amp; Brooke </a:t>
            </a:r>
            <a:r>
              <a:rPr lang="en-US" sz="1600" i="1" kern="0" dirty="0" err="1">
                <a:solidFill>
                  <a:srgbClr val="002060"/>
                </a:solidFill>
                <a:cs typeface="Tw Cen MT"/>
              </a:rPr>
              <a:t>Threlkeld</a:t>
            </a:r>
            <a:r>
              <a:rPr lang="en-US" sz="1600" i="1" kern="0" dirty="0">
                <a:solidFill>
                  <a:srgbClr val="002060"/>
                </a:solidFill>
                <a:cs typeface="Tw Cen MT"/>
              </a:rPr>
              <a:t>, </a:t>
            </a:r>
            <a:r>
              <a:rPr lang="en-US" sz="1600" i="1" kern="0" dirty="0" err="1" smtClean="0">
                <a:solidFill>
                  <a:srgbClr val="002060"/>
                </a:solidFill>
                <a:cs typeface="Tw Cen MT"/>
              </a:rPr>
              <a:t>Psy.D</a:t>
            </a:r>
            <a:r>
              <a:rPr lang="en-US" sz="1600" i="1" kern="0" dirty="0" smtClean="0">
                <a:solidFill>
                  <a:srgbClr val="002060"/>
                </a:solidFill>
                <a:cs typeface="Tw Cen MT"/>
              </a:rPr>
              <a:t>.</a:t>
            </a:r>
          </a:p>
          <a:p>
            <a:pPr marL="320040" lvl="0" indent="-320040" defTabSz="914400">
              <a:buNone/>
              <a:defRPr/>
            </a:pPr>
            <a:endParaRPr lang="en-US" sz="1800" b="1" kern="0" dirty="0">
              <a:solidFill>
                <a:srgbClr val="000099"/>
              </a:solidFill>
              <a:cs typeface="Tw Cen MT"/>
            </a:endParaRPr>
          </a:p>
          <a:p>
            <a:pPr marL="320040" lvl="0" indent="-320040" defTabSz="914400">
              <a:buNone/>
              <a:defRPr/>
            </a:pPr>
            <a:endParaRPr lang="en-US" sz="1800" kern="0" dirty="0">
              <a:solidFill>
                <a:srgbClr val="000099"/>
              </a:solidFill>
              <a:cs typeface="Tw Cen M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Experiential Avoidance  </a:t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“Yes” versus “No” 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816267"/>
              </p:ext>
            </p:extLst>
          </p:nvPr>
        </p:nvGraphicFramePr>
        <p:xfrm>
          <a:off x="1703388" y="1600200"/>
          <a:ext cx="69834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43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Negative Affect  </a:t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“Yes” versus “No” 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437115"/>
              </p:ext>
            </p:extLst>
          </p:nvPr>
        </p:nvGraphicFramePr>
        <p:xfrm>
          <a:off x="1703388" y="1600200"/>
          <a:ext cx="69834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09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Mindfulness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“Yes” versus “No”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508334"/>
              </p:ext>
            </p:extLst>
          </p:nvPr>
        </p:nvGraphicFramePr>
        <p:xfrm>
          <a:off x="1703388" y="1600200"/>
          <a:ext cx="69834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4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Positive Affect  </a:t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“Yes” versus “No” </a:t>
            </a:r>
            <a:r>
              <a:rPr lang="en-U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01606"/>
              </p:ext>
            </p:extLst>
          </p:nvPr>
        </p:nvGraphicFramePr>
        <p:xfrm>
          <a:off x="1703388" y="1600200"/>
          <a:ext cx="69834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78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Levels of CI Acceptance “Yes” versus “No” </a:t>
            </a:r>
            <a:r>
              <a:rPr lang="en-US" sz="32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052503"/>
              </p:ext>
            </p:extLst>
          </p:nvPr>
        </p:nvGraphicFramePr>
        <p:xfrm>
          <a:off x="1703388" y="1600200"/>
          <a:ext cx="69834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2172929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p</a:t>
            </a:r>
            <a:r>
              <a:rPr lang="en-US" sz="1600" b="1" dirty="0" smtClean="0"/>
              <a:t> &lt;.001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168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i="1" u="sng" dirty="0" smtClean="0">
                <a:solidFill>
                  <a:schemeClr val="accent1">
                    <a:lumMod val="50000"/>
                  </a:schemeClr>
                </a:solidFill>
              </a:rPr>
              <a:t>Total Disability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Scores 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by CI Acceptance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725104"/>
              </p:ext>
            </p:extLst>
          </p:nvPr>
        </p:nvGraphicFramePr>
        <p:xfrm>
          <a:off x="1703388" y="1600200"/>
          <a:ext cx="69834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80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983292" cy="1143000"/>
          </a:xfrm>
        </p:spPr>
        <p:txBody>
          <a:bodyPr/>
          <a:lstStyle/>
          <a:p>
            <a:pPr algn="l"/>
            <a:r>
              <a:rPr lang="en-US" sz="3200" b="1" i="1" u="sng" dirty="0" smtClean="0">
                <a:solidFill>
                  <a:schemeClr val="accent1">
                    <a:lumMod val="50000"/>
                  </a:schemeClr>
                </a:solidFill>
              </a:rPr>
              <a:t>Family/Home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Disability Scores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by CI Acceptance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526104"/>
              </p:ext>
            </p:extLst>
          </p:nvPr>
        </p:nvGraphicFramePr>
        <p:xfrm>
          <a:off x="1703388" y="1600200"/>
          <a:ext cx="69834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06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983292" cy="1143000"/>
          </a:xfrm>
        </p:spPr>
        <p:txBody>
          <a:bodyPr/>
          <a:lstStyle/>
          <a:p>
            <a:pPr algn="l"/>
            <a:r>
              <a:rPr lang="en-US" sz="3200" b="1" i="1" u="sng" dirty="0" smtClean="0">
                <a:solidFill>
                  <a:schemeClr val="accent1">
                    <a:lumMod val="50000"/>
                  </a:schemeClr>
                </a:solidFill>
              </a:rPr>
              <a:t>Recreation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Disability </a:t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Scores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by CI Acceptance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92446"/>
              </p:ext>
            </p:extLst>
          </p:nvPr>
        </p:nvGraphicFramePr>
        <p:xfrm>
          <a:off x="1703388" y="1600200"/>
          <a:ext cx="69834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7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983292" cy="1143000"/>
          </a:xfrm>
        </p:spPr>
        <p:txBody>
          <a:bodyPr/>
          <a:lstStyle/>
          <a:p>
            <a:pPr algn="l"/>
            <a:r>
              <a:rPr lang="en-US" sz="3200" b="1" i="1" u="sng" dirty="0" smtClean="0">
                <a:solidFill>
                  <a:schemeClr val="accent1">
                    <a:lumMod val="50000"/>
                  </a:schemeClr>
                </a:solidFill>
              </a:rPr>
              <a:t>Occupation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Disability </a:t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Scores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by CI Acceptance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462917"/>
              </p:ext>
            </p:extLst>
          </p:nvPr>
        </p:nvGraphicFramePr>
        <p:xfrm>
          <a:off x="1703388" y="1600200"/>
          <a:ext cx="69834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86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% Pain Relief by CI Acceptance </a:t>
            </a:r>
            <a:r>
              <a:rPr lang="en-US" sz="3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36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962299"/>
              </p:ext>
            </p:extLst>
          </p:nvPr>
        </p:nvGraphicFramePr>
        <p:xfrm>
          <a:off x="1703388" y="1600200"/>
          <a:ext cx="69834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2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Agenda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&amp; Significance </a:t>
            </a:r>
          </a:p>
          <a:p>
            <a:pPr lvl="1"/>
            <a:r>
              <a:rPr lang="en-US" dirty="0" smtClean="0"/>
              <a:t>Challenges of co-morbid chronic illness and pain presentations</a:t>
            </a:r>
          </a:p>
          <a:p>
            <a:r>
              <a:rPr lang="en-US" dirty="0" smtClean="0"/>
              <a:t>Method </a:t>
            </a:r>
          </a:p>
          <a:p>
            <a:pPr lvl="1"/>
            <a:r>
              <a:rPr lang="en-US" dirty="0" smtClean="0"/>
              <a:t>In depth description of sample</a:t>
            </a:r>
          </a:p>
          <a:p>
            <a:r>
              <a:rPr lang="en-US" dirty="0" smtClean="0"/>
              <a:t>Results </a:t>
            </a:r>
          </a:p>
          <a:p>
            <a:r>
              <a:rPr lang="en-US" dirty="0" smtClean="0"/>
              <a:t>Discussion </a:t>
            </a:r>
          </a:p>
          <a:p>
            <a:pPr lvl="1"/>
            <a:r>
              <a:rPr lang="en-US" dirty="0" smtClean="0"/>
              <a:t>Connect to clinical and research implications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324600" cy="1143000"/>
          </a:xfrm>
        </p:spPr>
        <p:txBody>
          <a:bodyPr/>
          <a:lstStyle/>
          <a:p>
            <a:pPr algn="l"/>
            <a:r>
              <a:rPr lang="en-US" sz="3600" b="1" u="none" dirty="0" smtClean="0">
                <a:solidFill>
                  <a:srgbClr val="002060"/>
                </a:solidFill>
                <a:effectLst/>
              </a:rPr>
              <a:t>Limitations</a:t>
            </a:r>
            <a:endParaRPr lang="en-US" sz="3600" b="1" u="none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73152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Sample from online support groups</a:t>
            </a:r>
          </a:p>
          <a:p>
            <a:pPr marL="914400" lvl="2" indent="0">
              <a:buNone/>
            </a:pPr>
            <a:r>
              <a:rPr lang="en-US" sz="2000" dirty="0" smtClean="0"/>
              <a:t>Although online samples not drastically different from clinical samples characteristics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marL="0" lvl="2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eplication and extension</a:t>
            </a:r>
          </a:p>
          <a:p>
            <a:pPr marL="0" lvl="2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400" b="1" dirty="0" smtClean="0"/>
              <a:t>Retrospective recall of self-identified support group members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</a:t>
            </a:r>
            <a:r>
              <a:rPr lang="en-US" sz="2000" dirty="0" smtClean="0"/>
              <a:t>Prospective studies next step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Assess objective </a:t>
            </a:r>
            <a:r>
              <a:rPr lang="en-US" sz="2400" dirty="0" smtClean="0"/>
              <a:t>(i.e., behavioral) </a:t>
            </a:r>
            <a:r>
              <a:rPr lang="en-US" sz="2400" b="1" dirty="0" smtClean="0"/>
              <a:t>and subjective outcomes in multiple domains</a:t>
            </a:r>
            <a:endParaRPr lang="en-US" sz="2400" b="1" dirty="0"/>
          </a:p>
          <a:p>
            <a:pPr lvl="1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42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Discussion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Patients presenting with co-morbid CIs </a:t>
            </a:r>
            <a:r>
              <a:rPr lang="en-US" sz="2800" b="1" dirty="0" smtClean="0"/>
              <a:t>may also be struggling with </a:t>
            </a:r>
            <a:r>
              <a:rPr lang="en-US" sz="2800" b="1" i="1" dirty="0" smtClean="0"/>
              <a:t>concerns about</a:t>
            </a:r>
            <a:r>
              <a:rPr lang="en-US" sz="2800" b="1" dirty="0" smtClean="0"/>
              <a:t> pain </a:t>
            </a:r>
            <a:r>
              <a:rPr lang="en-US" sz="2800" dirty="0" smtClean="0"/>
              <a:t>in concert with many other symptoms</a:t>
            </a:r>
          </a:p>
          <a:p>
            <a:pPr lvl="1"/>
            <a:r>
              <a:rPr lang="en-US" sz="2400" dirty="0" smtClean="0"/>
              <a:t>Pain concerns may not be reflected in chart diagnoses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Lack of </a:t>
            </a:r>
            <a:r>
              <a:rPr lang="en-US" sz="2800" b="1" dirty="0">
                <a:solidFill>
                  <a:prstClr val="black"/>
                </a:solidFill>
              </a:rPr>
              <a:t>assessment of whole picture of complexity </a:t>
            </a:r>
            <a:r>
              <a:rPr lang="en-US" sz="2800" dirty="0">
                <a:solidFill>
                  <a:prstClr val="black"/>
                </a:solidFill>
              </a:rPr>
              <a:t>could make patients </a:t>
            </a:r>
            <a:r>
              <a:rPr lang="en-US" sz="2800" i="1" dirty="0">
                <a:solidFill>
                  <a:prstClr val="black"/>
                </a:solidFill>
              </a:rPr>
              <a:t>SEEM</a:t>
            </a:r>
            <a:r>
              <a:rPr lang="en-US" sz="2800" dirty="0">
                <a:solidFill>
                  <a:prstClr val="black"/>
                </a:solidFill>
              </a:rPr>
              <a:t> treatment resistant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988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2060"/>
                </a:solidFill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 err="1" smtClean="0">
                <a:solidFill>
                  <a:prstClr val="black"/>
                </a:solidFill>
              </a:rPr>
              <a:t>Transdiagnostic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acceptance-based approaches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may have </a:t>
            </a:r>
            <a:r>
              <a:rPr lang="en-US" sz="2800" dirty="0">
                <a:solidFill>
                  <a:prstClr val="black"/>
                </a:solidFill>
              </a:rPr>
              <a:t>promise for these </a:t>
            </a:r>
            <a:r>
              <a:rPr lang="en-US" sz="2800" dirty="0" smtClean="0">
                <a:solidFill>
                  <a:prstClr val="black"/>
                </a:solidFill>
              </a:rPr>
              <a:t>patients</a:t>
            </a:r>
            <a:endParaRPr lang="en-US" sz="28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Enable a </a:t>
            </a:r>
            <a:r>
              <a:rPr lang="en-US" sz="2400" b="1" dirty="0" smtClean="0">
                <a:solidFill>
                  <a:prstClr val="black"/>
                </a:solidFill>
              </a:rPr>
              <a:t>focus on values-based function – committed action </a:t>
            </a:r>
            <a:r>
              <a:rPr lang="en-US" sz="2400" dirty="0" smtClean="0">
                <a:solidFill>
                  <a:prstClr val="black"/>
                </a:solidFill>
              </a:rPr>
              <a:t>within context of the </a:t>
            </a:r>
            <a:r>
              <a:rPr lang="en-US" sz="2400" i="1" dirty="0" smtClean="0">
                <a:solidFill>
                  <a:prstClr val="black"/>
                </a:solidFill>
              </a:rPr>
              <a:t>WHOLE</a:t>
            </a:r>
            <a:r>
              <a:rPr lang="en-US" sz="2400" dirty="0" smtClean="0">
                <a:solidFill>
                  <a:prstClr val="black"/>
                </a:solidFill>
              </a:rPr>
              <a:t> symptom picture</a:t>
            </a:r>
          </a:p>
          <a:p>
            <a:pPr marL="457200" lvl="1" indent="0"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U</a:t>
            </a:r>
            <a:r>
              <a:rPr lang="en-US" sz="2400" dirty="0" smtClean="0">
                <a:solidFill>
                  <a:prstClr val="black"/>
                </a:solidFill>
              </a:rPr>
              <a:t>tility of </a:t>
            </a:r>
            <a:r>
              <a:rPr lang="en-US" sz="2400" b="1" dirty="0" smtClean="0">
                <a:solidFill>
                  <a:prstClr val="black"/>
                </a:solidFill>
              </a:rPr>
              <a:t>acceptance subgroups </a:t>
            </a:r>
            <a:r>
              <a:rPr lang="en-US" sz="2400" dirty="0" smtClean="0">
                <a:solidFill>
                  <a:prstClr val="black"/>
                </a:solidFill>
              </a:rPr>
              <a:t>in these approaches?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2" y="838200"/>
            <a:ext cx="7620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</a:rPr>
              <a:t>Background &amp; Significance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6983292" cy="4678363"/>
          </a:xfrm>
        </p:spPr>
        <p:txBody>
          <a:bodyPr/>
          <a:lstStyle/>
          <a:p>
            <a:r>
              <a:rPr lang="en-US" sz="2400" dirty="0" smtClean="0"/>
              <a:t>Non-communicable Diseases/Chronic Illnesses (CI) – </a:t>
            </a:r>
            <a:r>
              <a:rPr lang="en-US" sz="2400" i="1" dirty="0"/>
              <a:t>including Chronic Pain </a:t>
            </a:r>
            <a:r>
              <a:rPr lang="en-US" sz="2400" dirty="0" smtClean="0"/>
              <a:t>– </a:t>
            </a:r>
            <a:r>
              <a:rPr lang="en-US" sz="2400" b="1" dirty="0" smtClean="0"/>
              <a:t>majority of health care costs worldwide </a:t>
            </a:r>
          </a:p>
          <a:p>
            <a:pPr lvl="2"/>
            <a:r>
              <a:rPr lang="en-US" sz="1600" i="1" dirty="0"/>
              <a:t>World Health </a:t>
            </a:r>
            <a:r>
              <a:rPr lang="en-US" sz="1600" i="1" dirty="0" smtClean="0"/>
              <a:t>Organization, 2011</a:t>
            </a:r>
            <a:endParaRPr lang="en-US" sz="2000" i="1" dirty="0" smtClean="0"/>
          </a:p>
          <a:p>
            <a:endParaRPr lang="en-US" sz="2400" dirty="0" smtClean="0"/>
          </a:p>
          <a:p>
            <a:r>
              <a:rPr lang="en-US" sz="2400" dirty="0" smtClean="0"/>
              <a:t>Empirically </a:t>
            </a:r>
            <a:r>
              <a:rPr lang="en-US" sz="2400" dirty="0"/>
              <a:t>supported </a:t>
            </a:r>
            <a:r>
              <a:rPr lang="en-US" sz="2400" dirty="0" smtClean="0"/>
              <a:t>behavioral assessments </a:t>
            </a:r>
            <a:r>
              <a:rPr lang="en-US" sz="2400" dirty="0"/>
              <a:t>and </a:t>
            </a:r>
            <a:r>
              <a:rPr lang="en-US" sz="2400" dirty="0" smtClean="0"/>
              <a:t>interventions for CI management</a:t>
            </a:r>
            <a:endParaRPr lang="en-US" sz="2400" dirty="0"/>
          </a:p>
          <a:p>
            <a:pPr lvl="1"/>
            <a:r>
              <a:rPr lang="en-US" sz="2400" b="1" dirty="0"/>
              <a:t>M</a:t>
            </a:r>
            <a:r>
              <a:rPr lang="en-US" sz="2400" b="1" dirty="0" smtClean="0"/>
              <a:t>odest-to-good outcomes</a:t>
            </a:r>
          </a:p>
          <a:p>
            <a:pPr lvl="1"/>
            <a:r>
              <a:rPr lang="en-US" sz="2400" b="1" dirty="0" smtClean="0"/>
              <a:t>Most diagnosis specific</a:t>
            </a:r>
          </a:p>
          <a:p>
            <a:pPr lvl="2"/>
            <a:r>
              <a:rPr lang="en-US" sz="2000" dirty="0"/>
              <a:t>e</a:t>
            </a:r>
            <a:r>
              <a:rPr lang="en-US" sz="2000" dirty="0" smtClean="0"/>
              <a:t>.g., diabetes &amp; depression</a:t>
            </a:r>
          </a:p>
        </p:txBody>
      </p:sp>
    </p:spTree>
    <p:extLst>
      <p:ext uri="{BB962C8B-B14F-4D97-AF65-F5344CB8AC3E}">
        <p14:creationId xmlns:p14="http://schemas.microsoft.com/office/powerpoint/2010/main" val="1931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Background &amp; Significance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08" y="1600200"/>
            <a:ext cx="7059492" cy="4800600"/>
          </a:xfrm>
        </p:spPr>
        <p:txBody>
          <a:bodyPr/>
          <a:lstStyle/>
          <a:p>
            <a:r>
              <a:rPr lang="en-US" sz="2800" b="1" dirty="0"/>
              <a:t>R</a:t>
            </a:r>
            <a:r>
              <a:rPr lang="en-US" sz="2800" b="1" dirty="0" smtClean="0"/>
              <a:t>oom </a:t>
            </a:r>
            <a:r>
              <a:rPr lang="en-US" sz="2800" b="1" dirty="0"/>
              <a:t>for improvement </a:t>
            </a:r>
            <a:endParaRPr lang="en-US" sz="2800" b="1" dirty="0" smtClean="0"/>
          </a:p>
          <a:p>
            <a:pPr lvl="1"/>
            <a:r>
              <a:rPr lang="en-US" sz="2400" i="1" dirty="0" smtClean="0"/>
              <a:t>interventions for chronic illness management </a:t>
            </a:r>
          </a:p>
          <a:p>
            <a:pPr lvl="1"/>
            <a:r>
              <a:rPr lang="en-US" sz="2400" i="1" dirty="0" smtClean="0"/>
              <a:t>specialty &amp; </a:t>
            </a:r>
            <a:r>
              <a:rPr lang="en-US" sz="2400" i="1" dirty="0"/>
              <a:t>primary health care </a:t>
            </a:r>
            <a:r>
              <a:rPr lang="en-US" sz="2400" i="1" dirty="0" smtClean="0"/>
              <a:t>settings</a:t>
            </a:r>
          </a:p>
          <a:p>
            <a:endParaRPr lang="en-US" sz="2400" b="1" dirty="0" smtClean="0"/>
          </a:p>
          <a:p>
            <a:r>
              <a:rPr lang="en-US" sz="2800" b="1" dirty="0" smtClean="0"/>
              <a:t>Acceptance-based </a:t>
            </a:r>
            <a:r>
              <a:rPr lang="en-US" sz="2800" b="1" dirty="0"/>
              <a:t>interventions  </a:t>
            </a:r>
            <a:endParaRPr lang="en-US" sz="2800" b="1" dirty="0" smtClean="0"/>
          </a:p>
          <a:p>
            <a:pPr lvl="1"/>
            <a:r>
              <a:rPr lang="en-US" sz="2400" i="1" dirty="0" smtClean="0"/>
              <a:t>considerable </a:t>
            </a:r>
            <a:r>
              <a:rPr lang="en-US" sz="2400" i="1" dirty="0"/>
              <a:t>promise in </a:t>
            </a:r>
            <a:r>
              <a:rPr lang="en-US" sz="2400" i="1" dirty="0" smtClean="0"/>
              <a:t>CP populations</a:t>
            </a:r>
          </a:p>
          <a:p>
            <a:pPr lvl="2"/>
            <a:r>
              <a:rPr lang="en-US" sz="1300" i="1" dirty="0" smtClean="0"/>
              <a:t>McCracken</a:t>
            </a:r>
            <a:r>
              <a:rPr lang="en-US" sz="1300" i="1" dirty="0"/>
              <a:t>, </a:t>
            </a:r>
            <a:r>
              <a:rPr lang="en-US" sz="1300" i="1" dirty="0" err="1"/>
              <a:t>Vowles</a:t>
            </a:r>
            <a:r>
              <a:rPr lang="en-US" sz="1300" i="1" dirty="0"/>
              <a:t> &amp; </a:t>
            </a:r>
            <a:r>
              <a:rPr lang="en-US" sz="1300" i="1" dirty="0" err="1"/>
              <a:t>Eccleston</a:t>
            </a:r>
            <a:r>
              <a:rPr lang="en-US" sz="1300" i="1" dirty="0"/>
              <a:t>, 2003, 2004, 2005; </a:t>
            </a:r>
            <a:r>
              <a:rPr lang="en-US" sz="1300" i="1" dirty="0" err="1"/>
              <a:t>Vowles</a:t>
            </a:r>
            <a:r>
              <a:rPr lang="en-US" sz="1300" i="1" dirty="0"/>
              <a:t>, McCracken &amp; </a:t>
            </a:r>
            <a:r>
              <a:rPr lang="en-US" sz="1300" i="1" dirty="0" err="1"/>
              <a:t>Eccleston</a:t>
            </a:r>
            <a:r>
              <a:rPr lang="en-US" sz="1300" i="1" dirty="0"/>
              <a:t>, 2007; McCracken &amp; Zhao-O’Brien, </a:t>
            </a:r>
            <a:r>
              <a:rPr lang="en-US" sz="1300" i="1" dirty="0" smtClean="0"/>
              <a:t>2010</a:t>
            </a:r>
            <a:endParaRPr lang="en-US" sz="2000" i="1" dirty="0"/>
          </a:p>
          <a:p>
            <a:pPr lvl="1"/>
            <a:r>
              <a:rPr lang="en-US" sz="2400" i="1" dirty="0"/>
              <a:t>b</a:t>
            </a:r>
            <a:r>
              <a:rPr lang="en-US" sz="2400" i="1" dirty="0" smtClean="0"/>
              <a:t>ecoming widely applied in patients with co-morbid chronic illnesses</a:t>
            </a:r>
          </a:p>
        </p:txBody>
      </p:sp>
    </p:spTree>
    <p:extLst>
      <p:ext uri="{BB962C8B-B14F-4D97-AF65-F5344CB8AC3E}">
        <p14:creationId xmlns:p14="http://schemas.microsoft.com/office/powerpoint/2010/main" val="24163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18" y="228600"/>
            <a:ext cx="6974722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</a:rPr>
              <a:t>Perceived Illness-related Disability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0912" y="2133600"/>
            <a:ext cx="2514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Functional &amp; Medical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Outcomes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44628" y="1828800"/>
            <a:ext cx="2667000" cy="2362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prstClr val="black"/>
                </a:solidFill>
              </a:rPr>
              <a:t>Perceptions</a:t>
            </a:r>
            <a:r>
              <a:rPr lang="en-US" dirty="0" smtClean="0">
                <a:solidFill>
                  <a:prstClr val="black"/>
                </a:solidFill>
              </a:rPr>
              <a:t> of disability due to illness and symptoms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>
            <a:stCxn id="5" idx="6"/>
            <a:endCxn id="4" idx="1"/>
          </p:cNvCxnSpPr>
          <p:nvPr/>
        </p:nvCxnSpPr>
        <p:spPr>
          <a:xfrm>
            <a:off x="4211628" y="3009900"/>
            <a:ext cx="210928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xplosion 2 7"/>
          <p:cNvSpPr/>
          <p:nvPr/>
        </p:nvSpPr>
        <p:spPr>
          <a:xfrm>
            <a:off x="2878128" y="3200400"/>
            <a:ext cx="4311445" cy="2743200"/>
          </a:xfrm>
          <a:prstGeom prst="irregularSeal2">
            <a:avLst/>
          </a:prstGeom>
          <a:solidFill>
            <a:schemeClr val="bg2"/>
          </a:solidFill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*Beyond objective indicators of disability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6162281"/>
            <a:ext cx="4221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*</a:t>
            </a:r>
            <a:r>
              <a:rPr lang="de-DE" sz="1200" i="1" dirty="0" smtClean="0">
                <a:solidFill>
                  <a:prstClr val="black"/>
                </a:solidFill>
              </a:rPr>
              <a:t>Alschuler</a:t>
            </a:r>
            <a:r>
              <a:rPr lang="de-DE" sz="1200" i="1" dirty="0">
                <a:solidFill>
                  <a:prstClr val="black"/>
                </a:solidFill>
              </a:rPr>
              <a:t>, Theisen-Goodvich, </a:t>
            </a:r>
            <a:r>
              <a:rPr lang="de-DE" sz="1200" i="1" dirty="0" smtClean="0">
                <a:solidFill>
                  <a:prstClr val="black"/>
                </a:solidFill>
              </a:rPr>
              <a:t>Haig &amp; Geisser, 2008</a:t>
            </a:r>
            <a:endParaRPr lang="en-US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</a:rPr>
              <a:t>Conceptual Model of factors related to Perceived Illness-related Disability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600" dirty="0" smtClean="0"/>
              <a:t>(Caveat: Not SEM!)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5486400" y="3009900"/>
            <a:ext cx="2133600" cy="1676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Perceived Disability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64890" y="3848102"/>
            <a:ext cx="2133600" cy="886129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Mindfulness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2895600"/>
            <a:ext cx="2133600" cy="8382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Experiential Avoidance 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52600" y="1981200"/>
            <a:ext cx="2133600" cy="7620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CI Acceptance</a:t>
            </a:r>
          </a:p>
        </p:txBody>
      </p:sp>
      <p:cxnSp>
        <p:nvCxnSpPr>
          <p:cNvPr id="9" name="Straight Arrow Connector 8"/>
          <p:cNvCxnSpPr>
            <a:stCxn id="7" idx="6"/>
            <a:endCxn id="4" idx="2"/>
          </p:cNvCxnSpPr>
          <p:nvPr/>
        </p:nvCxnSpPr>
        <p:spPr>
          <a:xfrm>
            <a:off x="3886200" y="2362200"/>
            <a:ext cx="1600200" cy="148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6"/>
            <a:endCxn id="4" idx="2"/>
          </p:cNvCxnSpPr>
          <p:nvPr/>
        </p:nvCxnSpPr>
        <p:spPr>
          <a:xfrm>
            <a:off x="3886200" y="3314700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</p:cNvCxnSpPr>
          <p:nvPr/>
        </p:nvCxnSpPr>
        <p:spPr>
          <a:xfrm flipV="1">
            <a:off x="3898490" y="3848103"/>
            <a:ext cx="1587910" cy="443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7772400" y="3663434"/>
            <a:ext cx="151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OUTCOMES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/>
          <p:cNvCxnSpPr>
            <a:stCxn id="4" idx="6"/>
            <a:endCxn id="20" idx="0"/>
          </p:cNvCxnSpPr>
          <p:nvPr/>
        </p:nvCxnSpPr>
        <p:spPr>
          <a:xfrm>
            <a:off x="7620000" y="3848100"/>
            <a:ext cx="7238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752600" y="4876800"/>
            <a:ext cx="2133600" cy="7620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+/- Affect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>
            <a:stCxn id="18" idx="6"/>
            <a:endCxn id="4" idx="2"/>
          </p:cNvCxnSpPr>
          <p:nvPr/>
        </p:nvCxnSpPr>
        <p:spPr>
          <a:xfrm flipV="1">
            <a:off x="3886200" y="3848100"/>
            <a:ext cx="1600200" cy="140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1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“…patients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seek care for all of their conditions, not just for a solitary condition. In fact, visits for comorbidities outnumber visits for any single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condition…”</a:t>
            </a:r>
          </a:p>
          <a:p>
            <a:pPr marL="0" indent="0">
              <a:buNone/>
            </a:pPr>
            <a:endParaRPr lang="en-US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3" algn="r"/>
            <a:r>
              <a:rPr lang="en-US" dirty="0" err="1" smtClean="0"/>
              <a:t>Starfield</a:t>
            </a:r>
            <a:r>
              <a:rPr lang="en-US" dirty="0" smtClean="0"/>
              <a:t> et al,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Co-morbid chronic illness presentation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20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4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818</Words>
  <Application>Microsoft Office PowerPoint</Application>
  <PresentationFormat>On-screen Show (4:3)</PresentationFormat>
  <Paragraphs>215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2_Office Theme</vt:lpstr>
      <vt:lpstr>3_Office Theme</vt:lpstr>
      <vt:lpstr>4_Office Theme</vt:lpstr>
      <vt:lpstr>Pain matters!  Implications for acceptance-based interventions with women with  co-morbid chronic illnesses </vt:lpstr>
      <vt:lpstr>Key Collaborators </vt:lpstr>
      <vt:lpstr>Agenda</vt:lpstr>
      <vt:lpstr>Background &amp; Significance </vt:lpstr>
      <vt:lpstr>Background &amp; Significance </vt:lpstr>
      <vt:lpstr>Perceived Illness-related Disability </vt:lpstr>
      <vt:lpstr>Conceptual Model of factors related to Perceived Illness-related Disability (Caveat: Not SEM!)</vt:lpstr>
      <vt:lpstr>PowerPoint Presentation</vt:lpstr>
      <vt:lpstr>Co-morbid chronic illness presentation</vt:lpstr>
      <vt:lpstr>Study Questions</vt:lpstr>
      <vt:lpstr>Method</vt:lpstr>
      <vt:lpstr>Measures</vt:lpstr>
      <vt:lpstr>Sample:  Recruited CI Support Groups (Most frequently endorsed CI’s)</vt:lpstr>
      <vt:lpstr>1 Item: “Is chronic/recurring pain a primary concern?” </vt:lpstr>
      <vt:lpstr>“Is chronic/recurring pain a primary concern?” </vt:lpstr>
      <vt:lpstr>“Overall, how much pain relief have pain treatments or medications provided?” </vt:lpstr>
      <vt:lpstr>Perceived Illness-related Disability “Yes” versus “No”</vt:lpstr>
      <vt:lpstr>The short of it: Overall differences “Yes” versus “No” = Pain Matters</vt:lpstr>
      <vt:lpstr>The long of it:  Upon closer examination</vt:lpstr>
      <vt:lpstr>Experiential Avoidance   “Yes” versus “No”  </vt:lpstr>
      <vt:lpstr>Negative Affect   “Yes” versus “No”  </vt:lpstr>
      <vt:lpstr>Mindfulness  “Yes” versus “No” </vt:lpstr>
      <vt:lpstr>Positive Affect   “Yes” versus “No”  </vt:lpstr>
      <vt:lpstr>Levels of CI Acceptance “Yes” versus “No” </vt:lpstr>
      <vt:lpstr>Total Disability Scores  by CI Acceptance </vt:lpstr>
      <vt:lpstr>Family/Home Disability Scores  by CI Acceptance </vt:lpstr>
      <vt:lpstr>Recreation Disability  Scores  by CI Acceptance </vt:lpstr>
      <vt:lpstr>Occupation Disability  Scores  by CI Acceptance </vt:lpstr>
      <vt:lpstr>% Pain Relief by CI Acceptance </vt:lpstr>
      <vt:lpstr>Limitations</vt:lpstr>
      <vt:lpstr>Discussion</vt:lpstr>
      <vt:lpstr>Discussion</vt:lpstr>
      <vt:lpstr>PowerPoint Presentation</vt:lpstr>
    </vt:vector>
  </TitlesOfParts>
  <Company>Xavier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 of acceptance in chronic pain and chronic illness:  Past, present and future directions for meaningful application</dc:title>
  <dc:creator>xuinstaller</dc:creator>
  <cp:lastModifiedBy>Emily</cp:lastModifiedBy>
  <cp:revision>96</cp:revision>
  <dcterms:created xsi:type="dcterms:W3CDTF">2014-06-19T13:13:19Z</dcterms:created>
  <dcterms:modified xsi:type="dcterms:W3CDTF">2014-06-30T18:18:19Z</dcterms:modified>
</cp:coreProperties>
</file>